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63" r:id="rId2"/>
    <p:sldId id="264" r:id="rId3"/>
    <p:sldId id="265" r:id="rId4"/>
    <p:sldId id="257" r:id="rId5"/>
    <p:sldId id="270" r:id="rId6"/>
    <p:sldId id="259" r:id="rId7"/>
    <p:sldId id="261" r:id="rId8"/>
    <p:sldId id="260" r:id="rId9"/>
    <p:sldId id="268" r:id="rId10"/>
    <p:sldId id="269"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87424" autoAdjust="0"/>
  </p:normalViewPr>
  <p:slideViewPr>
    <p:cSldViewPr>
      <p:cViewPr varScale="1">
        <p:scale>
          <a:sx n="101" d="100"/>
          <a:sy n="101" d="100"/>
        </p:scale>
        <p:origin x="17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2EC20-BBCB-480C-8AE6-DAF3F2B32321}"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0E63A881-38AA-408C-9265-489DC3057903}">
      <dgm:prSet phldrT="[Text]" custT="1"/>
      <dgm:spPr/>
      <dgm:t>
        <a:bodyPr/>
        <a:lstStyle/>
        <a:p>
          <a:pPr rtl="0"/>
          <a:r>
            <a:rPr lang="en-US" sz="900" b="0" i="0" u="none" dirty="0" smtClean="0"/>
            <a:t>Automatic Assist (with</a:t>
          </a:r>
          <a:r>
            <a:rPr lang="en-US" sz="900" b="0" i="0" u="none" baseline="0" dirty="0" smtClean="0"/>
            <a:t> pedaling)</a:t>
          </a:r>
          <a:endParaRPr lang="en-US" sz="900" b="0" i="0" u="none" dirty="0" smtClean="0"/>
        </a:p>
        <a:p>
          <a:endParaRPr lang="en-US" sz="900" b="0" dirty="0" smtClean="0"/>
        </a:p>
        <a:p>
          <a:pPr rtl="0"/>
          <a:r>
            <a:rPr lang="en-US" sz="900" b="0" i="0" u="none" dirty="0" smtClean="0"/>
            <a:t>Throttle Power</a:t>
          </a:r>
          <a:r>
            <a:rPr lang="en-US" sz="900" b="0" i="0" u="none" baseline="0" dirty="0" smtClean="0"/>
            <a:t> </a:t>
          </a:r>
          <a:r>
            <a:rPr lang="en-US" sz="900" b="0" i="0" u="none" dirty="0" smtClean="0"/>
            <a:t>(without pedaling)</a:t>
          </a:r>
        </a:p>
        <a:p>
          <a:endParaRPr lang="en-US" sz="900" b="0" dirty="0" smtClean="0"/>
        </a:p>
        <a:p>
          <a:pPr rtl="0"/>
          <a:r>
            <a:rPr lang="en-US" sz="900" b="0" i="0" u="none" dirty="0" smtClean="0"/>
            <a:t>Top speed of 20+</a:t>
          </a:r>
          <a:r>
            <a:rPr lang="en-US" sz="900" b="0" i="0" u="none" baseline="0" dirty="0" smtClean="0"/>
            <a:t> MPH</a:t>
          </a:r>
          <a:endParaRPr lang="en-US" sz="900" b="0" i="0" u="none" dirty="0" smtClean="0"/>
        </a:p>
        <a:p>
          <a:endParaRPr lang="en-US" sz="900" b="0" dirty="0" smtClean="0"/>
        </a:p>
        <a:p>
          <a:pPr rtl="0"/>
          <a:r>
            <a:rPr lang="en-US" sz="900" b="0" i="0" u="none" dirty="0" smtClean="0"/>
            <a:t>Range approx.</a:t>
          </a:r>
          <a:r>
            <a:rPr lang="en-US" sz="900" b="0" i="0" u="none" baseline="0" dirty="0" smtClean="0"/>
            <a:t> 20 – 45 miles</a:t>
          </a:r>
          <a:endParaRPr lang="en-US" sz="900" b="0" i="0" u="none" dirty="0" smtClean="0"/>
        </a:p>
        <a:p>
          <a:endParaRPr lang="en-US" sz="900" b="0" dirty="0" smtClean="0"/>
        </a:p>
        <a:p>
          <a:pPr rtl="0"/>
          <a:r>
            <a:rPr lang="en-US" sz="900" b="0" i="0" u="none" dirty="0" smtClean="0"/>
            <a:t>500W motor</a:t>
          </a:r>
          <a:endParaRPr lang="en-US" sz="900" b="0" dirty="0"/>
        </a:p>
      </dgm:t>
    </dgm:pt>
    <dgm:pt modelId="{90414754-1B7F-4D82-887C-ECC65CA569B9}" type="parTrans" cxnId="{0B3EB56C-CFE2-4B2B-B040-06A041D1B5D6}">
      <dgm:prSet/>
      <dgm:spPr/>
      <dgm:t>
        <a:bodyPr/>
        <a:lstStyle/>
        <a:p>
          <a:endParaRPr lang="en-US"/>
        </a:p>
      </dgm:t>
    </dgm:pt>
    <dgm:pt modelId="{2FC28A7F-E76E-4626-8F1A-B5648F7C9BE8}" type="sibTrans" cxnId="{0B3EB56C-CFE2-4B2B-B040-06A041D1B5D6}">
      <dgm:prSet/>
      <dgm:spPr/>
      <dgm:t>
        <a:bodyPr/>
        <a:lstStyle/>
        <a:p>
          <a:endParaRPr lang="en-US"/>
        </a:p>
      </dgm:t>
    </dgm:pt>
    <dgm:pt modelId="{7001A71E-87A8-4EDF-A4E3-12FED0EE71FE}">
      <dgm:prSet phldrT="[Text]"/>
      <dgm:spPr/>
      <dgm:t>
        <a:bodyPr/>
        <a:lstStyle/>
        <a:p>
          <a:pPr rtl="0"/>
          <a:r>
            <a:rPr lang="en-US" b="0" i="0" u="none" dirty="0" smtClean="0"/>
            <a:t>Top speed of ~25 mph</a:t>
          </a:r>
        </a:p>
        <a:p>
          <a:endParaRPr lang="en-US" dirty="0" smtClean="0"/>
        </a:p>
        <a:p>
          <a:pPr rtl="0"/>
          <a:r>
            <a:rPr lang="en-US" b="0" i="0" u="none" dirty="0" smtClean="0"/>
            <a:t>Range approx.</a:t>
          </a:r>
          <a:r>
            <a:rPr lang="en-US" b="0" i="0" u="none" baseline="0" dirty="0" smtClean="0"/>
            <a:t> 10 miles</a:t>
          </a:r>
          <a:endParaRPr lang="en-US" b="0" i="0" u="none" dirty="0" smtClean="0"/>
        </a:p>
        <a:p>
          <a:endParaRPr lang="en-US" dirty="0" smtClean="0"/>
        </a:p>
        <a:p>
          <a:pPr rtl="0"/>
          <a:r>
            <a:rPr lang="en-US" b="0" i="0" u="none" dirty="0" smtClean="0"/>
            <a:t>600W motor</a:t>
          </a:r>
          <a:endParaRPr lang="en-US" dirty="0"/>
        </a:p>
      </dgm:t>
    </dgm:pt>
    <dgm:pt modelId="{FC0F1B1C-3CCD-4EC4-9047-B1434D77CB90}" type="parTrans" cxnId="{DEC56C73-8CF7-497A-8636-803726CC2D73}">
      <dgm:prSet/>
      <dgm:spPr/>
      <dgm:t>
        <a:bodyPr/>
        <a:lstStyle/>
        <a:p>
          <a:endParaRPr lang="en-US"/>
        </a:p>
      </dgm:t>
    </dgm:pt>
    <dgm:pt modelId="{6E5F0FE8-4F7B-407D-B7E4-D67701DBC6C5}" type="sibTrans" cxnId="{DEC56C73-8CF7-497A-8636-803726CC2D73}">
      <dgm:prSet/>
      <dgm:spPr/>
      <dgm:t>
        <a:bodyPr/>
        <a:lstStyle/>
        <a:p>
          <a:endParaRPr lang="en-US"/>
        </a:p>
      </dgm:t>
    </dgm:pt>
    <dgm:pt modelId="{3FB059FF-D3D7-49C0-BDF0-12712597F936}">
      <dgm:prSet phldrT="[Text]"/>
      <dgm:spPr/>
      <dgm:t>
        <a:bodyPr/>
        <a:lstStyle/>
        <a:p>
          <a:r>
            <a:rPr lang="en-US" dirty="0" smtClean="0"/>
            <a:t>Top speed of ~ 60mph</a:t>
          </a:r>
        </a:p>
        <a:p>
          <a:endParaRPr lang="en-US" dirty="0" smtClean="0"/>
        </a:p>
        <a:p>
          <a:r>
            <a:rPr lang="en-US" dirty="0" smtClean="0"/>
            <a:t>Range approx. 85 miles</a:t>
          </a:r>
        </a:p>
        <a:p>
          <a:endParaRPr lang="en-US" dirty="0" smtClean="0"/>
        </a:p>
        <a:p>
          <a:r>
            <a:rPr lang="en-US" dirty="0" smtClean="0"/>
            <a:t>5,000W motor</a:t>
          </a:r>
          <a:endParaRPr lang="en-US" dirty="0"/>
        </a:p>
      </dgm:t>
    </dgm:pt>
    <dgm:pt modelId="{B9D10624-A18D-4ECE-B3D5-926D47A23EAD}" type="parTrans" cxnId="{DE1D2964-D42F-45C0-90AF-3855BC3DAA86}">
      <dgm:prSet/>
      <dgm:spPr/>
      <dgm:t>
        <a:bodyPr/>
        <a:lstStyle/>
        <a:p>
          <a:endParaRPr lang="en-US"/>
        </a:p>
      </dgm:t>
    </dgm:pt>
    <dgm:pt modelId="{C020DA48-4D2B-4350-9029-21637D2FA36D}" type="sibTrans" cxnId="{DE1D2964-D42F-45C0-90AF-3855BC3DAA86}">
      <dgm:prSet/>
      <dgm:spPr/>
      <dgm:t>
        <a:bodyPr/>
        <a:lstStyle/>
        <a:p>
          <a:endParaRPr lang="en-US"/>
        </a:p>
      </dgm:t>
    </dgm:pt>
    <dgm:pt modelId="{0D327303-0EA3-46F5-819C-2C7DC2856815}">
      <dgm:prSet/>
      <dgm:spPr/>
      <dgm:t>
        <a:bodyPr/>
        <a:lstStyle/>
        <a:p>
          <a:r>
            <a:rPr lang="en-US" dirty="0" smtClean="0"/>
            <a:t>Human </a:t>
          </a:r>
          <a:r>
            <a:rPr lang="en-US" smtClean="0"/>
            <a:t>–powered</a:t>
          </a:r>
          <a:endParaRPr lang="en-US" dirty="0" smtClean="0"/>
        </a:p>
        <a:p>
          <a:r>
            <a:rPr lang="en-US" dirty="0" smtClean="0"/>
            <a:t>Top speed of ~</a:t>
          </a:r>
          <a:r>
            <a:rPr lang="en-US" smtClean="0"/>
            <a:t>25 mph</a:t>
          </a:r>
          <a:endParaRPr lang="en-US" dirty="0" smtClean="0"/>
        </a:p>
        <a:p>
          <a:r>
            <a:rPr lang="en-US" dirty="0" smtClean="0"/>
            <a:t>No motor</a:t>
          </a:r>
          <a:endParaRPr lang="en-US" dirty="0"/>
        </a:p>
      </dgm:t>
    </dgm:pt>
    <dgm:pt modelId="{7CED3B9D-22C9-4C16-B1FA-30722412CE50}" type="sibTrans" cxnId="{E09EFF49-A581-43EE-9C82-A8DEF8303671}">
      <dgm:prSet/>
      <dgm:spPr/>
      <dgm:t>
        <a:bodyPr/>
        <a:lstStyle/>
        <a:p>
          <a:endParaRPr lang="en-US"/>
        </a:p>
      </dgm:t>
    </dgm:pt>
    <dgm:pt modelId="{D005984F-7FF1-4B0D-9803-004D97F41160}" type="parTrans" cxnId="{E09EFF49-A581-43EE-9C82-A8DEF8303671}">
      <dgm:prSet/>
      <dgm:spPr/>
      <dgm:t>
        <a:bodyPr/>
        <a:lstStyle/>
        <a:p>
          <a:endParaRPr lang="en-US"/>
        </a:p>
      </dgm:t>
    </dgm:pt>
    <dgm:pt modelId="{92118FE0-35D4-4B13-ADD6-A11425C7D66F}" type="pres">
      <dgm:prSet presAssocID="{F7E2EC20-BBCB-480C-8AE6-DAF3F2B32321}" presName="Name0" presStyleCnt="0">
        <dgm:presLayoutVars>
          <dgm:dir/>
          <dgm:resizeHandles val="exact"/>
        </dgm:presLayoutVars>
      </dgm:prSet>
      <dgm:spPr/>
      <dgm:t>
        <a:bodyPr/>
        <a:lstStyle/>
        <a:p>
          <a:endParaRPr lang="en-US"/>
        </a:p>
      </dgm:t>
    </dgm:pt>
    <dgm:pt modelId="{7B91ABD2-A83B-4260-9A02-D44DCA869D9F}" type="pres">
      <dgm:prSet presAssocID="{0D327303-0EA3-46F5-819C-2C7DC2856815}" presName="composite" presStyleCnt="0"/>
      <dgm:spPr/>
    </dgm:pt>
    <dgm:pt modelId="{481C5A16-3769-447E-8AD4-34A7FF0ED603}" type="pres">
      <dgm:prSet presAssocID="{0D327303-0EA3-46F5-819C-2C7DC2856815}" presName="imagSh" presStyleLbl="bgImgPlace1" presStyleIdx="0" presStyleCnt="4" custLinFactNeighborX="-35" custLinFactNeighborY="-5251"/>
      <dgm:spPr>
        <a:blipFill rotWithShape="1">
          <a:blip xmlns:r="http://schemas.openxmlformats.org/officeDocument/2006/relationships" r:embed="rId1"/>
          <a:stretch>
            <a:fillRect/>
          </a:stretch>
        </a:blipFill>
      </dgm:spPr>
    </dgm:pt>
    <dgm:pt modelId="{5F68B2FE-E11E-4092-9107-4BC50EC3B9E9}" type="pres">
      <dgm:prSet presAssocID="{0D327303-0EA3-46F5-819C-2C7DC2856815}" presName="txNode" presStyleLbl="node1" presStyleIdx="0" presStyleCnt="4" custScaleX="92269" custScaleY="84223" custLinFactNeighborX="481" custLinFactNeighborY="13338">
        <dgm:presLayoutVars>
          <dgm:bulletEnabled val="1"/>
        </dgm:presLayoutVars>
      </dgm:prSet>
      <dgm:spPr/>
      <dgm:t>
        <a:bodyPr/>
        <a:lstStyle/>
        <a:p>
          <a:endParaRPr lang="en-US"/>
        </a:p>
      </dgm:t>
    </dgm:pt>
    <dgm:pt modelId="{7B008226-7C85-4F16-A06C-013E8BDFDEF9}" type="pres">
      <dgm:prSet presAssocID="{7CED3B9D-22C9-4C16-B1FA-30722412CE50}" presName="sibTrans" presStyleLbl="sibTrans2D1" presStyleIdx="0" presStyleCnt="3"/>
      <dgm:spPr/>
      <dgm:t>
        <a:bodyPr/>
        <a:lstStyle/>
        <a:p>
          <a:endParaRPr lang="en-US"/>
        </a:p>
      </dgm:t>
    </dgm:pt>
    <dgm:pt modelId="{EBD0962B-23BC-4AC1-A2D0-D6A5868D4A7C}" type="pres">
      <dgm:prSet presAssocID="{7CED3B9D-22C9-4C16-B1FA-30722412CE50}" presName="connTx" presStyleLbl="sibTrans2D1" presStyleIdx="0" presStyleCnt="3"/>
      <dgm:spPr/>
      <dgm:t>
        <a:bodyPr/>
        <a:lstStyle/>
        <a:p>
          <a:endParaRPr lang="en-US"/>
        </a:p>
      </dgm:t>
    </dgm:pt>
    <dgm:pt modelId="{FC48974D-951B-4889-9E35-501AE92639E6}" type="pres">
      <dgm:prSet presAssocID="{0E63A881-38AA-408C-9265-489DC3057903}" presName="composite" presStyleCnt="0"/>
      <dgm:spPr/>
    </dgm:pt>
    <dgm:pt modelId="{FD1CFB2A-F5B9-48F8-A46A-3B62514196B4}" type="pres">
      <dgm:prSet presAssocID="{0E63A881-38AA-408C-9265-489DC3057903}" presName="imagSh" presStyleLbl="bgImgPlace1" presStyleIdx="1" presStyleCnt="4" custScaleX="112710" custLinFactNeighborX="1253" custLinFactNeighborY="4003"/>
      <dgm:spPr>
        <a:blipFill rotWithShape="1">
          <a:blip xmlns:r="http://schemas.openxmlformats.org/officeDocument/2006/relationships" r:embed="rId2"/>
          <a:stretch>
            <a:fillRect/>
          </a:stretch>
        </a:blipFill>
      </dgm:spPr>
    </dgm:pt>
    <dgm:pt modelId="{B99A3BBB-527E-4ECE-A7BE-7EF276A09ADE}" type="pres">
      <dgm:prSet presAssocID="{0E63A881-38AA-408C-9265-489DC3057903}" presName="txNode" presStyleLbl="node1" presStyleIdx="1" presStyleCnt="4" custScaleX="121238" custScaleY="121239" custLinFactNeighborX="4483" custLinFactNeighborY="35929">
        <dgm:presLayoutVars>
          <dgm:bulletEnabled val="1"/>
        </dgm:presLayoutVars>
      </dgm:prSet>
      <dgm:spPr/>
      <dgm:t>
        <a:bodyPr/>
        <a:lstStyle/>
        <a:p>
          <a:endParaRPr lang="en-US"/>
        </a:p>
      </dgm:t>
    </dgm:pt>
    <dgm:pt modelId="{3EDBE954-FBA2-44E0-A496-9700DBEE4845}" type="pres">
      <dgm:prSet presAssocID="{2FC28A7F-E76E-4626-8F1A-B5648F7C9BE8}" presName="sibTrans" presStyleLbl="sibTrans2D1" presStyleIdx="1" presStyleCnt="3"/>
      <dgm:spPr/>
      <dgm:t>
        <a:bodyPr/>
        <a:lstStyle/>
        <a:p>
          <a:endParaRPr lang="en-US"/>
        </a:p>
      </dgm:t>
    </dgm:pt>
    <dgm:pt modelId="{9112826E-3028-4F21-9054-D99EA2AEC7CB}" type="pres">
      <dgm:prSet presAssocID="{2FC28A7F-E76E-4626-8F1A-B5648F7C9BE8}" presName="connTx" presStyleLbl="sibTrans2D1" presStyleIdx="1" presStyleCnt="3"/>
      <dgm:spPr/>
      <dgm:t>
        <a:bodyPr/>
        <a:lstStyle/>
        <a:p>
          <a:endParaRPr lang="en-US"/>
        </a:p>
      </dgm:t>
    </dgm:pt>
    <dgm:pt modelId="{C8F2B1F9-C889-4C47-8DCD-7BE8D3D5D78E}" type="pres">
      <dgm:prSet presAssocID="{7001A71E-87A8-4EDF-A4E3-12FED0EE71FE}" presName="composite" presStyleCnt="0"/>
      <dgm:spPr/>
    </dgm:pt>
    <dgm:pt modelId="{F9C81862-2753-4823-958C-10925760157D}" type="pres">
      <dgm:prSet presAssocID="{7001A71E-87A8-4EDF-A4E3-12FED0EE71FE}" presName="imagSh" presStyleLbl="bgImgPlace1" presStyleIdx="2" presStyleCnt="4"/>
      <dgm:spPr>
        <a:blipFill rotWithShape="1">
          <a:blip xmlns:r="http://schemas.openxmlformats.org/officeDocument/2006/relationships" r:embed="rId3"/>
          <a:stretch>
            <a:fillRect/>
          </a:stretch>
        </a:blipFill>
      </dgm:spPr>
    </dgm:pt>
    <dgm:pt modelId="{10BDE89E-8995-480E-808B-A87AEC269600}" type="pres">
      <dgm:prSet presAssocID="{7001A71E-87A8-4EDF-A4E3-12FED0EE71FE}" presName="txNode" presStyleLbl="node1" presStyleIdx="2" presStyleCnt="4" custLinFactNeighborX="986" custLinFactNeighborY="20000">
        <dgm:presLayoutVars>
          <dgm:bulletEnabled val="1"/>
        </dgm:presLayoutVars>
      </dgm:prSet>
      <dgm:spPr/>
      <dgm:t>
        <a:bodyPr/>
        <a:lstStyle/>
        <a:p>
          <a:endParaRPr lang="en-US"/>
        </a:p>
      </dgm:t>
    </dgm:pt>
    <dgm:pt modelId="{C6E9DD9C-2BE0-4338-90CD-99108144C497}" type="pres">
      <dgm:prSet presAssocID="{6E5F0FE8-4F7B-407D-B7E4-D67701DBC6C5}" presName="sibTrans" presStyleLbl="sibTrans2D1" presStyleIdx="2" presStyleCnt="3"/>
      <dgm:spPr/>
      <dgm:t>
        <a:bodyPr/>
        <a:lstStyle/>
        <a:p>
          <a:endParaRPr lang="en-US"/>
        </a:p>
      </dgm:t>
    </dgm:pt>
    <dgm:pt modelId="{06BC2891-2CC0-4022-AD7C-DC2BA7B141C8}" type="pres">
      <dgm:prSet presAssocID="{6E5F0FE8-4F7B-407D-B7E4-D67701DBC6C5}" presName="connTx" presStyleLbl="sibTrans2D1" presStyleIdx="2" presStyleCnt="3"/>
      <dgm:spPr/>
      <dgm:t>
        <a:bodyPr/>
        <a:lstStyle/>
        <a:p>
          <a:endParaRPr lang="en-US"/>
        </a:p>
      </dgm:t>
    </dgm:pt>
    <dgm:pt modelId="{FB57F59F-850D-4856-8D05-CBECCD56C16E}" type="pres">
      <dgm:prSet presAssocID="{3FB059FF-D3D7-49C0-BDF0-12712597F936}" presName="composite" presStyleCnt="0"/>
      <dgm:spPr/>
    </dgm:pt>
    <dgm:pt modelId="{BBEE4529-F97D-4BAA-95FD-C85D51FEBA54}" type="pres">
      <dgm:prSet presAssocID="{3FB059FF-D3D7-49C0-BDF0-12712597F936}" presName="imagSh" presStyleLbl="bgImgPlace1" presStyleIdx="3" presStyleCnt="4"/>
      <dgm:spPr>
        <a:blipFill rotWithShape="1">
          <a:blip xmlns:r="http://schemas.openxmlformats.org/officeDocument/2006/relationships" r:embed="rId4"/>
          <a:stretch>
            <a:fillRect/>
          </a:stretch>
        </a:blipFill>
      </dgm:spPr>
    </dgm:pt>
    <dgm:pt modelId="{537427F4-BF7F-4C71-815E-4090C54F022B}" type="pres">
      <dgm:prSet presAssocID="{3FB059FF-D3D7-49C0-BDF0-12712597F936}" presName="txNode" presStyleLbl="node1" presStyleIdx="3" presStyleCnt="4" custLinFactNeighborX="-1599" custLinFactNeighborY="20000">
        <dgm:presLayoutVars>
          <dgm:bulletEnabled val="1"/>
        </dgm:presLayoutVars>
      </dgm:prSet>
      <dgm:spPr/>
      <dgm:t>
        <a:bodyPr/>
        <a:lstStyle/>
        <a:p>
          <a:endParaRPr lang="en-US"/>
        </a:p>
      </dgm:t>
    </dgm:pt>
  </dgm:ptLst>
  <dgm:cxnLst>
    <dgm:cxn modelId="{0E329C69-8F4E-47EE-9891-A3514772B189}" type="presOf" srcId="{7001A71E-87A8-4EDF-A4E3-12FED0EE71FE}" destId="{10BDE89E-8995-480E-808B-A87AEC269600}" srcOrd="0" destOrd="0" presId="urn:microsoft.com/office/officeart/2005/8/layout/hProcess10"/>
    <dgm:cxn modelId="{9A92AD3E-1174-4902-958C-37BDF781415A}" type="presOf" srcId="{F7E2EC20-BBCB-480C-8AE6-DAF3F2B32321}" destId="{92118FE0-35D4-4B13-ADD6-A11425C7D66F}" srcOrd="0" destOrd="0" presId="urn:microsoft.com/office/officeart/2005/8/layout/hProcess10"/>
    <dgm:cxn modelId="{B66CC6BE-EF53-4512-B397-76491B5EB039}" type="presOf" srcId="{0D327303-0EA3-46F5-819C-2C7DC2856815}" destId="{5F68B2FE-E11E-4092-9107-4BC50EC3B9E9}" srcOrd="0" destOrd="0" presId="urn:microsoft.com/office/officeart/2005/8/layout/hProcess10"/>
    <dgm:cxn modelId="{D12FBBA0-E4EA-4AED-813A-D78C009DEB5E}" type="presOf" srcId="{7CED3B9D-22C9-4C16-B1FA-30722412CE50}" destId="{EBD0962B-23BC-4AC1-A2D0-D6A5868D4A7C}" srcOrd="1" destOrd="0" presId="urn:microsoft.com/office/officeart/2005/8/layout/hProcess10"/>
    <dgm:cxn modelId="{DEC56C73-8CF7-497A-8636-803726CC2D73}" srcId="{F7E2EC20-BBCB-480C-8AE6-DAF3F2B32321}" destId="{7001A71E-87A8-4EDF-A4E3-12FED0EE71FE}" srcOrd="2" destOrd="0" parTransId="{FC0F1B1C-3CCD-4EC4-9047-B1434D77CB90}" sibTransId="{6E5F0FE8-4F7B-407D-B7E4-D67701DBC6C5}"/>
    <dgm:cxn modelId="{A11D4055-4008-401F-A233-A223075CCF4E}" type="presOf" srcId="{2FC28A7F-E76E-4626-8F1A-B5648F7C9BE8}" destId="{9112826E-3028-4F21-9054-D99EA2AEC7CB}" srcOrd="1" destOrd="0" presId="urn:microsoft.com/office/officeart/2005/8/layout/hProcess10"/>
    <dgm:cxn modelId="{DE1D2964-D42F-45C0-90AF-3855BC3DAA86}" srcId="{F7E2EC20-BBCB-480C-8AE6-DAF3F2B32321}" destId="{3FB059FF-D3D7-49C0-BDF0-12712597F936}" srcOrd="3" destOrd="0" parTransId="{B9D10624-A18D-4ECE-B3D5-926D47A23EAD}" sibTransId="{C020DA48-4D2B-4350-9029-21637D2FA36D}"/>
    <dgm:cxn modelId="{79547F12-22C2-4876-836F-48EC5F9B66FD}" type="presOf" srcId="{6E5F0FE8-4F7B-407D-B7E4-D67701DBC6C5}" destId="{06BC2891-2CC0-4022-AD7C-DC2BA7B141C8}" srcOrd="1" destOrd="0" presId="urn:microsoft.com/office/officeart/2005/8/layout/hProcess10"/>
    <dgm:cxn modelId="{0B3EB56C-CFE2-4B2B-B040-06A041D1B5D6}" srcId="{F7E2EC20-BBCB-480C-8AE6-DAF3F2B32321}" destId="{0E63A881-38AA-408C-9265-489DC3057903}" srcOrd="1" destOrd="0" parTransId="{90414754-1B7F-4D82-887C-ECC65CA569B9}" sibTransId="{2FC28A7F-E76E-4626-8F1A-B5648F7C9BE8}"/>
    <dgm:cxn modelId="{B3CCD04F-E54C-492A-B78F-3D1B7668E0A7}" type="presOf" srcId="{0E63A881-38AA-408C-9265-489DC3057903}" destId="{B99A3BBB-527E-4ECE-A7BE-7EF276A09ADE}" srcOrd="0" destOrd="0" presId="urn:microsoft.com/office/officeart/2005/8/layout/hProcess10"/>
    <dgm:cxn modelId="{C726E830-57A8-4DC3-B4F1-5272203525DC}" type="presOf" srcId="{7CED3B9D-22C9-4C16-B1FA-30722412CE50}" destId="{7B008226-7C85-4F16-A06C-013E8BDFDEF9}" srcOrd="0" destOrd="0" presId="urn:microsoft.com/office/officeart/2005/8/layout/hProcess10"/>
    <dgm:cxn modelId="{E09EFF49-A581-43EE-9C82-A8DEF8303671}" srcId="{F7E2EC20-BBCB-480C-8AE6-DAF3F2B32321}" destId="{0D327303-0EA3-46F5-819C-2C7DC2856815}" srcOrd="0" destOrd="0" parTransId="{D005984F-7FF1-4B0D-9803-004D97F41160}" sibTransId="{7CED3B9D-22C9-4C16-B1FA-30722412CE50}"/>
    <dgm:cxn modelId="{9F2798A8-A25D-40D7-9ADC-2A1E1C6155F0}" type="presOf" srcId="{6E5F0FE8-4F7B-407D-B7E4-D67701DBC6C5}" destId="{C6E9DD9C-2BE0-4338-90CD-99108144C497}" srcOrd="0" destOrd="0" presId="urn:microsoft.com/office/officeart/2005/8/layout/hProcess10"/>
    <dgm:cxn modelId="{A52FB7A2-E890-47DF-B6EB-87A5A269600E}" type="presOf" srcId="{2FC28A7F-E76E-4626-8F1A-B5648F7C9BE8}" destId="{3EDBE954-FBA2-44E0-A496-9700DBEE4845}" srcOrd="0" destOrd="0" presId="urn:microsoft.com/office/officeart/2005/8/layout/hProcess10"/>
    <dgm:cxn modelId="{9EA21A6C-DBA2-42BF-9A96-208E82951F09}" type="presOf" srcId="{3FB059FF-D3D7-49C0-BDF0-12712597F936}" destId="{537427F4-BF7F-4C71-815E-4090C54F022B}" srcOrd="0" destOrd="0" presId="urn:microsoft.com/office/officeart/2005/8/layout/hProcess10"/>
    <dgm:cxn modelId="{9BCB5665-6EAE-4775-B062-0832C7CF2F64}" type="presParOf" srcId="{92118FE0-35D4-4B13-ADD6-A11425C7D66F}" destId="{7B91ABD2-A83B-4260-9A02-D44DCA869D9F}" srcOrd="0" destOrd="0" presId="urn:microsoft.com/office/officeart/2005/8/layout/hProcess10"/>
    <dgm:cxn modelId="{F4E1B99D-AAA3-43DC-AE73-FEE4CD9F37F0}" type="presParOf" srcId="{7B91ABD2-A83B-4260-9A02-D44DCA869D9F}" destId="{481C5A16-3769-447E-8AD4-34A7FF0ED603}" srcOrd="0" destOrd="0" presId="urn:microsoft.com/office/officeart/2005/8/layout/hProcess10"/>
    <dgm:cxn modelId="{8A520383-63A0-4B9B-8CB6-FDF953EB5CED}" type="presParOf" srcId="{7B91ABD2-A83B-4260-9A02-D44DCA869D9F}" destId="{5F68B2FE-E11E-4092-9107-4BC50EC3B9E9}" srcOrd="1" destOrd="0" presId="urn:microsoft.com/office/officeart/2005/8/layout/hProcess10"/>
    <dgm:cxn modelId="{D33C2FE0-AA8B-49C3-BEB0-711FE9393D01}" type="presParOf" srcId="{92118FE0-35D4-4B13-ADD6-A11425C7D66F}" destId="{7B008226-7C85-4F16-A06C-013E8BDFDEF9}" srcOrd="1" destOrd="0" presId="urn:microsoft.com/office/officeart/2005/8/layout/hProcess10"/>
    <dgm:cxn modelId="{08F4B5CC-59C7-45D9-8EF8-304806398003}" type="presParOf" srcId="{7B008226-7C85-4F16-A06C-013E8BDFDEF9}" destId="{EBD0962B-23BC-4AC1-A2D0-D6A5868D4A7C}" srcOrd="0" destOrd="0" presId="urn:microsoft.com/office/officeart/2005/8/layout/hProcess10"/>
    <dgm:cxn modelId="{8C9C62F9-D9CA-44BE-9E70-98BA692C277F}" type="presParOf" srcId="{92118FE0-35D4-4B13-ADD6-A11425C7D66F}" destId="{FC48974D-951B-4889-9E35-501AE92639E6}" srcOrd="2" destOrd="0" presId="urn:microsoft.com/office/officeart/2005/8/layout/hProcess10"/>
    <dgm:cxn modelId="{952D5C92-9AE3-490E-BD9D-3A1350444B64}" type="presParOf" srcId="{FC48974D-951B-4889-9E35-501AE92639E6}" destId="{FD1CFB2A-F5B9-48F8-A46A-3B62514196B4}" srcOrd="0" destOrd="0" presId="urn:microsoft.com/office/officeart/2005/8/layout/hProcess10"/>
    <dgm:cxn modelId="{A9B5C0A8-5D6A-42EF-BC07-6E8FC092F22C}" type="presParOf" srcId="{FC48974D-951B-4889-9E35-501AE92639E6}" destId="{B99A3BBB-527E-4ECE-A7BE-7EF276A09ADE}" srcOrd="1" destOrd="0" presId="urn:microsoft.com/office/officeart/2005/8/layout/hProcess10"/>
    <dgm:cxn modelId="{A7E95EF6-DDCA-4644-9B3C-DAD41CAE94AE}" type="presParOf" srcId="{92118FE0-35D4-4B13-ADD6-A11425C7D66F}" destId="{3EDBE954-FBA2-44E0-A496-9700DBEE4845}" srcOrd="3" destOrd="0" presId="urn:microsoft.com/office/officeart/2005/8/layout/hProcess10"/>
    <dgm:cxn modelId="{87C294FE-1172-4974-9CBA-71A5F2844306}" type="presParOf" srcId="{3EDBE954-FBA2-44E0-A496-9700DBEE4845}" destId="{9112826E-3028-4F21-9054-D99EA2AEC7CB}" srcOrd="0" destOrd="0" presId="urn:microsoft.com/office/officeart/2005/8/layout/hProcess10"/>
    <dgm:cxn modelId="{89B3AF4E-6065-49B8-A7E5-55241CE96D60}" type="presParOf" srcId="{92118FE0-35D4-4B13-ADD6-A11425C7D66F}" destId="{C8F2B1F9-C889-4C47-8DCD-7BE8D3D5D78E}" srcOrd="4" destOrd="0" presId="urn:microsoft.com/office/officeart/2005/8/layout/hProcess10"/>
    <dgm:cxn modelId="{36E9F889-F5D8-4625-94ED-62D7E5E3DD39}" type="presParOf" srcId="{C8F2B1F9-C889-4C47-8DCD-7BE8D3D5D78E}" destId="{F9C81862-2753-4823-958C-10925760157D}" srcOrd="0" destOrd="0" presId="urn:microsoft.com/office/officeart/2005/8/layout/hProcess10"/>
    <dgm:cxn modelId="{3ACCC368-2044-413D-869A-A1EFC0169D20}" type="presParOf" srcId="{C8F2B1F9-C889-4C47-8DCD-7BE8D3D5D78E}" destId="{10BDE89E-8995-480E-808B-A87AEC269600}" srcOrd="1" destOrd="0" presId="urn:microsoft.com/office/officeart/2005/8/layout/hProcess10"/>
    <dgm:cxn modelId="{5E32BF2E-5256-4A3B-847E-711FEA299461}" type="presParOf" srcId="{92118FE0-35D4-4B13-ADD6-A11425C7D66F}" destId="{C6E9DD9C-2BE0-4338-90CD-99108144C497}" srcOrd="5" destOrd="0" presId="urn:microsoft.com/office/officeart/2005/8/layout/hProcess10"/>
    <dgm:cxn modelId="{4BC6C4FA-DD96-4EB4-988B-3B89E779D0AD}" type="presParOf" srcId="{C6E9DD9C-2BE0-4338-90CD-99108144C497}" destId="{06BC2891-2CC0-4022-AD7C-DC2BA7B141C8}" srcOrd="0" destOrd="0" presId="urn:microsoft.com/office/officeart/2005/8/layout/hProcess10"/>
    <dgm:cxn modelId="{6C2B6F56-24E1-4868-BC92-2E2EE7613360}" type="presParOf" srcId="{92118FE0-35D4-4B13-ADD6-A11425C7D66F}" destId="{FB57F59F-850D-4856-8D05-CBECCD56C16E}" srcOrd="6" destOrd="0" presId="urn:microsoft.com/office/officeart/2005/8/layout/hProcess10"/>
    <dgm:cxn modelId="{282C5199-1428-43E5-9198-B0EE6A00D855}" type="presParOf" srcId="{FB57F59F-850D-4856-8D05-CBECCD56C16E}" destId="{BBEE4529-F97D-4BAA-95FD-C85D51FEBA54}" srcOrd="0" destOrd="0" presId="urn:microsoft.com/office/officeart/2005/8/layout/hProcess10"/>
    <dgm:cxn modelId="{B3E449A3-2E62-41DB-9B2D-F7A354D57D0C}" type="presParOf" srcId="{FB57F59F-850D-4856-8D05-CBECCD56C16E}" destId="{537427F4-BF7F-4C71-815E-4090C54F022B}"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2FB28-421C-41F6-88D7-F9F67DC4A595}" type="doc">
      <dgm:prSet loTypeId="urn:microsoft.com/office/officeart/2005/8/layout/hChevron3" loCatId="process" qsTypeId="urn:microsoft.com/office/officeart/2005/8/quickstyle/simple1" qsCatId="simple" csTypeId="urn:microsoft.com/office/officeart/2005/8/colors/accent1_2" csCatId="accent1" phldr="1"/>
      <dgm:spPr/>
    </dgm:pt>
    <dgm:pt modelId="{373658EB-04FB-4244-99DB-1517A8948215}">
      <dgm:prSet phldrT="[Text]"/>
      <dgm:spPr>
        <a:solidFill>
          <a:schemeClr val="accent6">
            <a:lumMod val="40000"/>
            <a:lumOff val="60000"/>
          </a:schemeClr>
        </a:solidFill>
      </dgm:spPr>
      <dgm:t>
        <a:bodyPr/>
        <a:lstStyle/>
        <a:p>
          <a:r>
            <a:rPr lang="en-US" dirty="0" smtClean="0"/>
            <a:t>E-Bike</a:t>
          </a:r>
          <a:endParaRPr lang="en-US" dirty="0"/>
        </a:p>
      </dgm:t>
    </dgm:pt>
    <dgm:pt modelId="{8AE046A0-D03F-4FCF-8800-B39BD117122E}" type="parTrans" cxnId="{F708BFE6-FA54-4017-AD18-B9466B37D98F}">
      <dgm:prSet/>
      <dgm:spPr/>
      <dgm:t>
        <a:bodyPr/>
        <a:lstStyle/>
        <a:p>
          <a:endParaRPr lang="en-US"/>
        </a:p>
      </dgm:t>
    </dgm:pt>
    <dgm:pt modelId="{3951E805-3332-4EBF-BD00-147B4D00D1D2}" type="sibTrans" cxnId="{F708BFE6-FA54-4017-AD18-B9466B37D98F}">
      <dgm:prSet/>
      <dgm:spPr/>
      <dgm:t>
        <a:bodyPr/>
        <a:lstStyle/>
        <a:p>
          <a:endParaRPr lang="en-US"/>
        </a:p>
      </dgm:t>
    </dgm:pt>
    <dgm:pt modelId="{009B2DFC-77FB-4744-92F0-64CB70316CCD}">
      <dgm:prSet phldrT="[Text]"/>
      <dgm:spPr>
        <a:solidFill>
          <a:schemeClr val="accent6">
            <a:lumMod val="40000"/>
            <a:lumOff val="60000"/>
          </a:schemeClr>
        </a:solidFill>
      </dgm:spPr>
      <dgm:t>
        <a:bodyPr/>
        <a:lstStyle/>
        <a:p>
          <a:r>
            <a:rPr lang="en-US" dirty="0" smtClean="0"/>
            <a:t>E-Bike</a:t>
          </a:r>
          <a:endParaRPr lang="en-US" dirty="0"/>
        </a:p>
      </dgm:t>
    </dgm:pt>
    <dgm:pt modelId="{9338D62E-1250-4DAF-AB57-4C21E9C036A7}" type="parTrans" cxnId="{42AEEC89-013D-41D2-ACF0-250A4A9DF75E}">
      <dgm:prSet/>
      <dgm:spPr/>
      <dgm:t>
        <a:bodyPr/>
        <a:lstStyle/>
        <a:p>
          <a:endParaRPr lang="en-US"/>
        </a:p>
      </dgm:t>
    </dgm:pt>
    <dgm:pt modelId="{1449C283-1F74-4893-98E5-7CE9A44DFA88}" type="sibTrans" cxnId="{42AEEC89-013D-41D2-ACF0-250A4A9DF75E}">
      <dgm:prSet/>
      <dgm:spPr/>
      <dgm:t>
        <a:bodyPr/>
        <a:lstStyle/>
        <a:p>
          <a:endParaRPr lang="en-US"/>
        </a:p>
      </dgm:t>
    </dgm:pt>
    <dgm:pt modelId="{8B639BC1-D972-49C5-B83D-ADC22D1CF674}">
      <dgm:prSet phldrT="[Text]"/>
      <dgm:spPr>
        <a:solidFill>
          <a:schemeClr val="tx1"/>
        </a:solidFill>
      </dgm:spPr>
      <dgm:t>
        <a:bodyPr/>
        <a:lstStyle/>
        <a:p>
          <a:r>
            <a:rPr lang="en-US" dirty="0" smtClean="0"/>
            <a:t>Moped</a:t>
          </a:r>
          <a:endParaRPr lang="en-US" dirty="0"/>
        </a:p>
      </dgm:t>
    </dgm:pt>
    <dgm:pt modelId="{054A8C57-1F01-4B37-9288-996FA70F8C3C}" type="parTrans" cxnId="{9717AD4F-3846-453B-AB74-00D0FA3A2170}">
      <dgm:prSet/>
      <dgm:spPr/>
      <dgm:t>
        <a:bodyPr/>
        <a:lstStyle/>
        <a:p>
          <a:endParaRPr lang="en-US"/>
        </a:p>
      </dgm:t>
    </dgm:pt>
    <dgm:pt modelId="{9283CE1A-DBBE-4FD8-B167-13475562F88F}" type="sibTrans" cxnId="{9717AD4F-3846-453B-AB74-00D0FA3A2170}">
      <dgm:prSet/>
      <dgm:spPr/>
      <dgm:t>
        <a:bodyPr/>
        <a:lstStyle/>
        <a:p>
          <a:endParaRPr lang="en-US"/>
        </a:p>
      </dgm:t>
    </dgm:pt>
    <dgm:pt modelId="{7B8E4EC5-1D4A-45D1-BF50-FD402DCBBD45}">
      <dgm:prSet/>
      <dgm:spPr>
        <a:solidFill>
          <a:schemeClr val="bg1"/>
        </a:solidFill>
      </dgm:spPr>
      <dgm:t>
        <a:bodyPr/>
        <a:lstStyle/>
        <a:p>
          <a:r>
            <a:rPr lang="en-US" dirty="0" smtClean="0">
              <a:solidFill>
                <a:schemeClr val="tx1"/>
              </a:solidFill>
            </a:rPr>
            <a:t>Bicycle</a:t>
          </a:r>
          <a:endParaRPr lang="en-US" dirty="0">
            <a:solidFill>
              <a:schemeClr val="tx1"/>
            </a:solidFill>
          </a:endParaRPr>
        </a:p>
      </dgm:t>
    </dgm:pt>
    <dgm:pt modelId="{55F257B5-23EA-4001-B72E-E105BDA35A1F}" type="parTrans" cxnId="{EB57A84E-F810-46ED-B7CD-9338A069CC80}">
      <dgm:prSet/>
      <dgm:spPr/>
      <dgm:t>
        <a:bodyPr/>
        <a:lstStyle/>
        <a:p>
          <a:endParaRPr lang="en-US"/>
        </a:p>
      </dgm:t>
    </dgm:pt>
    <dgm:pt modelId="{A552CD9F-E692-46A5-8394-0659108C0CFA}" type="sibTrans" cxnId="{EB57A84E-F810-46ED-B7CD-9338A069CC80}">
      <dgm:prSet/>
      <dgm:spPr/>
      <dgm:t>
        <a:bodyPr/>
        <a:lstStyle/>
        <a:p>
          <a:endParaRPr lang="en-US"/>
        </a:p>
      </dgm:t>
    </dgm:pt>
    <dgm:pt modelId="{174D342C-2948-4775-868D-7B4B7EB74FA1}" type="pres">
      <dgm:prSet presAssocID="{DB72FB28-421C-41F6-88D7-F9F67DC4A595}" presName="Name0" presStyleCnt="0">
        <dgm:presLayoutVars>
          <dgm:dir/>
          <dgm:resizeHandles val="exact"/>
        </dgm:presLayoutVars>
      </dgm:prSet>
      <dgm:spPr/>
    </dgm:pt>
    <dgm:pt modelId="{5DF052A4-1B8E-4E71-94CE-29CD2EE30F6F}" type="pres">
      <dgm:prSet presAssocID="{7B8E4EC5-1D4A-45D1-BF50-FD402DCBBD45}" presName="parTxOnly" presStyleLbl="node1" presStyleIdx="0" presStyleCnt="4">
        <dgm:presLayoutVars>
          <dgm:bulletEnabled val="1"/>
        </dgm:presLayoutVars>
      </dgm:prSet>
      <dgm:spPr/>
      <dgm:t>
        <a:bodyPr/>
        <a:lstStyle/>
        <a:p>
          <a:endParaRPr lang="en-US"/>
        </a:p>
      </dgm:t>
    </dgm:pt>
    <dgm:pt modelId="{8CC5A432-BC16-475A-863B-82419C0B3DEA}" type="pres">
      <dgm:prSet presAssocID="{A552CD9F-E692-46A5-8394-0659108C0CFA}" presName="parSpace" presStyleCnt="0"/>
      <dgm:spPr/>
    </dgm:pt>
    <dgm:pt modelId="{007A49C3-C141-4542-84D1-B969596C5F3D}" type="pres">
      <dgm:prSet presAssocID="{373658EB-04FB-4244-99DB-1517A8948215}" presName="parTxOnly" presStyleLbl="node1" presStyleIdx="1" presStyleCnt="4">
        <dgm:presLayoutVars>
          <dgm:bulletEnabled val="1"/>
        </dgm:presLayoutVars>
      </dgm:prSet>
      <dgm:spPr/>
      <dgm:t>
        <a:bodyPr/>
        <a:lstStyle/>
        <a:p>
          <a:endParaRPr lang="en-US"/>
        </a:p>
      </dgm:t>
    </dgm:pt>
    <dgm:pt modelId="{4DD994E0-F69D-4C30-961E-425F0D7D7F01}" type="pres">
      <dgm:prSet presAssocID="{3951E805-3332-4EBF-BD00-147B4D00D1D2}" presName="parSpace" presStyleCnt="0"/>
      <dgm:spPr/>
    </dgm:pt>
    <dgm:pt modelId="{D30D3BCC-34DB-4BA3-93A6-97FF80FDF8C5}" type="pres">
      <dgm:prSet presAssocID="{009B2DFC-77FB-4744-92F0-64CB70316CCD}" presName="parTxOnly" presStyleLbl="node1" presStyleIdx="2" presStyleCnt="4">
        <dgm:presLayoutVars>
          <dgm:bulletEnabled val="1"/>
        </dgm:presLayoutVars>
      </dgm:prSet>
      <dgm:spPr/>
      <dgm:t>
        <a:bodyPr/>
        <a:lstStyle/>
        <a:p>
          <a:endParaRPr lang="en-US"/>
        </a:p>
      </dgm:t>
    </dgm:pt>
    <dgm:pt modelId="{1F21250E-C286-41B1-947C-F0C61DA8DF9F}" type="pres">
      <dgm:prSet presAssocID="{1449C283-1F74-4893-98E5-7CE9A44DFA88}" presName="parSpace" presStyleCnt="0"/>
      <dgm:spPr/>
    </dgm:pt>
    <dgm:pt modelId="{1A068D29-5ABD-478D-9484-071DC2B26382}" type="pres">
      <dgm:prSet presAssocID="{8B639BC1-D972-49C5-B83D-ADC22D1CF674}" presName="parTxOnly" presStyleLbl="node1" presStyleIdx="3" presStyleCnt="4">
        <dgm:presLayoutVars>
          <dgm:bulletEnabled val="1"/>
        </dgm:presLayoutVars>
      </dgm:prSet>
      <dgm:spPr/>
      <dgm:t>
        <a:bodyPr/>
        <a:lstStyle/>
        <a:p>
          <a:endParaRPr lang="en-US"/>
        </a:p>
      </dgm:t>
    </dgm:pt>
  </dgm:ptLst>
  <dgm:cxnLst>
    <dgm:cxn modelId="{53A0549B-3239-4551-81E2-AAA360B4802B}" type="presOf" srcId="{373658EB-04FB-4244-99DB-1517A8948215}" destId="{007A49C3-C141-4542-84D1-B969596C5F3D}" srcOrd="0" destOrd="0" presId="urn:microsoft.com/office/officeart/2005/8/layout/hChevron3"/>
    <dgm:cxn modelId="{F38215EC-44ED-48FE-8EAE-A3AED6C0BAEB}" type="presOf" srcId="{DB72FB28-421C-41F6-88D7-F9F67DC4A595}" destId="{174D342C-2948-4775-868D-7B4B7EB74FA1}" srcOrd="0" destOrd="0" presId="urn:microsoft.com/office/officeart/2005/8/layout/hChevron3"/>
    <dgm:cxn modelId="{F708BFE6-FA54-4017-AD18-B9466B37D98F}" srcId="{DB72FB28-421C-41F6-88D7-F9F67DC4A595}" destId="{373658EB-04FB-4244-99DB-1517A8948215}" srcOrd="1" destOrd="0" parTransId="{8AE046A0-D03F-4FCF-8800-B39BD117122E}" sibTransId="{3951E805-3332-4EBF-BD00-147B4D00D1D2}"/>
    <dgm:cxn modelId="{42AEEC89-013D-41D2-ACF0-250A4A9DF75E}" srcId="{DB72FB28-421C-41F6-88D7-F9F67DC4A595}" destId="{009B2DFC-77FB-4744-92F0-64CB70316CCD}" srcOrd="2" destOrd="0" parTransId="{9338D62E-1250-4DAF-AB57-4C21E9C036A7}" sibTransId="{1449C283-1F74-4893-98E5-7CE9A44DFA88}"/>
    <dgm:cxn modelId="{ABE6771B-5A1B-4306-AC0A-94AA22897213}" type="presOf" srcId="{8B639BC1-D972-49C5-B83D-ADC22D1CF674}" destId="{1A068D29-5ABD-478D-9484-071DC2B26382}" srcOrd="0" destOrd="0" presId="urn:microsoft.com/office/officeart/2005/8/layout/hChevron3"/>
    <dgm:cxn modelId="{E0C9D897-A54B-43FD-A1E8-9BC9530257EE}" type="presOf" srcId="{009B2DFC-77FB-4744-92F0-64CB70316CCD}" destId="{D30D3BCC-34DB-4BA3-93A6-97FF80FDF8C5}" srcOrd="0" destOrd="0" presId="urn:microsoft.com/office/officeart/2005/8/layout/hChevron3"/>
    <dgm:cxn modelId="{84F3BD18-D813-4014-861D-3D9AFF0DB444}" type="presOf" srcId="{7B8E4EC5-1D4A-45D1-BF50-FD402DCBBD45}" destId="{5DF052A4-1B8E-4E71-94CE-29CD2EE30F6F}" srcOrd="0" destOrd="0" presId="urn:microsoft.com/office/officeart/2005/8/layout/hChevron3"/>
    <dgm:cxn modelId="{EB57A84E-F810-46ED-B7CD-9338A069CC80}" srcId="{DB72FB28-421C-41F6-88D7-F9F67DC4A595}" destId="{7B8E4EC5-1D4A-45D1-BF50-FD402DCBBD45}" srcOrd="0" destOrd="0" parTransId="{55F257B5-23EA-4001-B72E-E105BDA35A1F}" sibTransId="{A552CD9F-E692-46A5-8394-0659108C0CFA}"/>
    <dgm:cxn modelId="{9717AD4F-3846-453B-AB74-00D0FA3A2170}" srcId="{DB72FB28-421C-41F6-88D7-F9F67DC4A595}" destId="{8B639BC1-D972-49C5-B83D-ADC22D1CF674}" srcOrd="3" destOrd="0" parTransId="{054A8C57-1F01-4B37-9288-996FA70F8C3C}" sibTransId="{9283CE1A-DBBE-4FD8-B167-13475562F88F}"/>
    <dgm:cxn modelId="{22942D61-8CC5-490E-B406-43DB332EFC7A}" type="presParOf" srcId="{174D342C-2948-4775-868D-7B4B7EB74FA1}" destId="{5DF052A4-1B8E-4E71-94CE-29CD2EE30F6F}" srcOrd="0" destOrd="0" presId="urn:microsoft.com/office/officeart/2005/8/layout/hChevron3"/>
    <dgm:cxn modelId="{A6E011D8-0B5F-405A-A1C5-D8AB66E7F092}" type="presParOf" srcId="{174D342C-2948-4775-868D-7B4B7EB74FA1}" destId="{8CC5A432-BC16-475A-863B-82419C0B3DEA}" srcOrd="1" destOrd="0" presId="urn:microsoft.com/office/officeart/2005/8/layout/hChevron3"/>
    <dgm:cxn modelId="{777051A8-8665-4FFC-9634-B9B4A382953C}" type="presParOf" srcId="{174D342C-2948-4775-868D-7B4B7EB74FA1}" destId="{007A49C3-C141-4542-84D1-B969596C5F3D}" srcOrd="2" destOrd="0" presId="urn:microsoft.com/office/officeart/2005/8/layout/hChevron3"/>
    <dgm:cxn modelId="{B58C0BFC-CDDA-4E11-B5F7-EB73D709650F}" type="presParOf" srcId="{174D342C-2948-4775-868D-7B4B7EB74FA1}" destId="{4DD994E0-F69D-4C30-961E-425F0D7D7F01}" srcOrd="3" destOrd="0" presId="urn:microsoft.com/office/officeart/2005/8/layout/hChevron3"/>
    <dgm:cxn modelId="{91D9ED8C-1055-4718-B799-4E52EE0D888E}" type="presParOf" srcId="{174D342C-2948-4775-868D-7B4B7EB74FA1}" destId="{D30D3BCC-34DB-4BA3-93A6-97FF80FDF8C5}" srcOrd="4" destOrd="0" presId="urn:microsoft.com/office/officeart/2005/8/layout/hChevron3"/>
    <dgm:cxn modelId="{B3D5A0B6-7205-4925-8332-83CE15280142}" type="presParOf" srcId="{174D342C-2948-4775-868D-7B4B7EB74FA1}" destId="{1F21250E-C286-41B1-947C-F0C61DA8DF9F}" srcOrd="5" destOrd="0" presId="urn:microsoft.com/office/officeart/2005/8/layout/hChevron3"/>
    <dgm:cxn modelId="{8E93F631-94BF-4379-882B-2E54228B446A}" type="presParOf" srcId="{174D342C-2948-4775-868D-7B4B7EB74FA1}" destId="{1A068D29-5ABD-478D-9484-071DC2B26382}"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C5A16-3769-447E-8AD4-34A7FF0ED603}">
      <dsp:nvSpPr>
        <dsp:cNvPr id="0" name=""/>
        <dsp:cNvSpPr/>
      </dsp:nvSpPr>
      <dsp:spPr>
        <a:xfrm>
          <a:off x="316" y="983861"/>
          <a:ext cx="1460934" cy="1460934"/>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8B2FE-E11E-4092-9107-4BC50EC3B9E9}">
      <dsp:nvSpPr>
        <dsp:cNvPr id="0" name=""/>
        <dsp:cNvSpPr/>
      </dsp:nvSpPr>
      <dsp:spPr>
        <a:xfrm>
          <a:off x="302154" y="2247241"/>
          <a:ext cx="1347989" cy="12304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Human </a:t>
          </a:r>
          <a:r>
            <a:rPr lang="en-US" sz="1100" kern="1200" smtClean="0"/>
            <a:t>–powered</a:t>
          </a:r>
          <a:endParaRPr lang="en-US" sz="1100" kern="1200" dirty="0" smtClean="0"/>
        </a:p>
        <a:p>
          <a:pPr lvl="0" algn="ctr" defTabSz="488950">
            <a:lnSpc>
              <a:spcPct val="90000"/>
            </a:lnSpc>
            <a:spcBef>
              <a:spcPct val="0"/>
            </a:spcBef>
            <a:spcAft>
              <a:spcPct val="35000"/>
            </a:spcAft>
          </a:pPr>
          <a:r>
            <a:rPr lang="en-US" sz="1100" kern="1200" dirty="0" smtClean="0"/>
            <a:t>Top speed of ~</a:t>
          </a:r>
          <a:r>
            <a:rPr lang="en-US" sz="1100" kern="1200" smtClean="0"/>
            <a:t>25 mph</a:t>
          </a:r>
          <a:endParaRPr lang="en-US" sz="1100" kern="1200" dirty="0" smtClean="0"/>
        </a:p>
        <a:p>
          <a:pPr lvl="0" algn="ctr" defTabSz="488950">
            <a:lnSpc>
              <a:spcPct val="90000"/>
            </a:lnSpc>
            <a:spcBef>
              <a:spcPct val="0"/>
            </a:spcBef>
            <a:spcAft>
              <a:spcPct val="35000"/>
            </a:spcAft>
          </a:pPr>
          <a:r>
            <a:rPr lang="en-US" sz="1100" kern="1200" dirty="0" smtClean="0"/>
            <a:t>No motor</a:t>
          </a:r>
          <a:endParaRPr lang="en-US" sz="1100" kern="1200" dirty="0"/>
        </a:p>
      </dsp:txBody>
      <dsp:txXfrm>
        <a:off x="338192" y="2283279"/>
        <a:ext cx="1275913" cy="1158367"/>
      </dsp:txXfrm>
    </dsp:sp>
    <dsp:sp modelId="{7B008226-7C85-4F16-A06C-013E8BDFDEF9}">
      <dsp:nvSpPr>
        <dsp:cNvPr id="0" name=""/>
        <dsp:cNvSpPr/>
      </dsp:nvSpPr>
      <dsp:spPr>
        <a:xfrm>
          <a:off x="1729480" y="1538807"/>
          <a:ext cx="268228" cy="351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729480" y="1609015"/>
        <a:ext cx="187760" cy="210626"/>
      </dsp:txXfrm>
    </dsp:sp>
    <dsp:sp modelId="{FD1CFB2A-F5B9-48F8-A46A-3B62514196B4}">
      <dsp:nvSpPr>
        <dsp:cNvPr id="0" name=""/>
        <dsp:cNvSpPr/>
      </dsp:nvSpPr>
      <dsp:spPr>
        <a:xfrm>
          <a:off x="2227619" y="983861"/>
          <a:ext cx="1646619" cy="1460934"/>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9A3BBB-527E-4ECE-A7BE-7EF276A09ADE}">
      <dsp:nvSpPr>
        <dsp:cNvPr id="0" name=""/>
        <dsp:cNvSpPr/>
      </dsp:nvSpPr>
      <dsp:spPr>
        <a:xfrm>
          <a:off x="2450340" y="2171696"/>
          <a:ext cx="1771208" cy="177122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0" i="0" u="none" kern="1200" dirty="0" smtClean="0"/>
            <a:t>Automatic Assist (with</a:t>
          </a:r>
          <a:r>
            <a:rPr lang="en-US" sz="900" b="0" i="0" u="none" kern="1200" baseline="0" dirty="0" smtClean="0"/>
            <a:t> pedaling)</a:t>
          </a:r>
          <a:endParaRPr lang="en-US" sz="900" b="0" i="0" u="none" kern="1200" dirty="0" smtClean="0"/>
        </a:p>
        <a:p>
          <a:pPr lvl="0" algn="ctr" defTabSz="400050">
            <a:lnSpc>
              <a:spcPct val="90000"/>
            </a:lnSpc>
            <a:spcBef>
              <a:spcPct val="0"/>
            </a:spcBef>
            <a:spcAft>
              <a:spcPct val="35000"/>
            </a:spcAft>
          </a:pPr>
          <a:endParaRPr lang="en-US" sz="900" b="0" kern="1200" dirty="0" smtClean="0"/>
        </a:p>
        <a:p>
          <a:pPr lvl="0" algn="ctr" defTabSz="400050" rtl="0">
            <a:lnSpc>
              <a:spcPct val="90000"/>
            </a:lnSpc>
            <a:spcBef>
              <a:spcPct val="0"/>
            </a:spcBef>
            <a:spcAft>
              <a:spcPct val="35000"/>
            </a:spcAft>
          </a:pPr>
          <a:r>
            <a:rPr lang="en-US" sz="900" b="0" i="0" u="none" kern="1200" dirty="0" smtClean="0"/>
            <a:t>Throttle Power</a:t>
          </a:r>
          <a:r>
            <a:rPr lang="en-US" sz="900" b="0" i="0" u="none" kern="1200" baseline="0" dirty="0" smtClean="0"/>
            <a:t> </a:t>
          </a:r>
          <a:r>
            <a:rPr lang="en-US" sz="900" b="0" i="0" u="none" kern="1200" dirty="0" smtClean="0"/>
            <a:t>(without pedaling)</a:t>
          </a:r>
        </a:p>
        <a:p>
          <a:pPr lvl="0" algn="ctr" defTabSz="400050">
            <a:lnSpc>
              <a:spcPct val="90000"/>
            </a:lnSpc>
            <a:spcBef>
              <a:spcPct val="0"/>
            </a:spcBef>
            <a:spcAft>
              <a:spcPct val="35000"/>
            </a:spcAft>
          </a:pPr>
          <a:endParaRPr lang="en-US" sz="900" b="0" kern="1200" dirty="0" smtClean="0"/>
        </a:p>
        <a:p>
          <a:pPr lvl="0" algn="ctr" defTabSz="400050" rtl="0">
            <a:lnSpc>
              <a:spcPct val="90000"/>
            </a:lnSpc>
            <a:spcBef>
              <a:spcPct val="0"/>
            </a:spcBef>
            <a:spcAft>
              <a:spcPct val="35000"/>
            </a:spcAft>
          </a:pPr>
          <a:r>
            <a:rPr lang="en-US" sz="900" b="0" i="0" u="none" kern="1200" dirty="0" smtClean="0"/>
            <a:t>Top speed of 20+</a:t>
          </a:r>
          <a:r>
            <a:rPr lang="en-US" sz="900" b="0" i="0" u="none" kern="1200" baseline="0" dirty="0" smtClean="0"/>
            <a:t> MPH</a:t>
          </a:r>
          <a:endParaRPr lang="en-US" sz="900" b="0" i="0" u="none" kern="1200" dirty="0" smtClean="0"/>
        </a:p>
        <a:p>
          <a:pPr lvl="0" algn="ctr" defTabSz="400050">
            <a:lnSpc>
              <a:spcPct val="90000"/>
            </a:lnSpc>
            <a:spcBef>
              <a:spcPct val="0"/>
            </a:spcBef>
            <a:spcAft>
              <a:spcPct val="35000"/>
            </a:spcAft>
          </a:pPr>
          <a:endParaRPr lang="en-US" sz="900" b="0" kern="1200" dirty="0" smtClean="0"/>
        </a:p>
        <a:p>
          <a:pPr lvl="0" algn="ctr" defTabSz="400050" rtl="0">
            <a:lnSpc>
              <a:spcPct val="90000"/>
            </a:lnSpc>
            <a:spcBef>
              <a:spcPct val="0"/>
            </a:spcBef>
            <a:spcAft>
              <a:spcPct val="35000"/>
            </a:spcAft>
          </a:pPr>
          <a:r>
            <a:rPr lang="en-US" sz="900" b="0" i="0" u="none" kern="1200" dirty="0" smtClean="0"/>
            <a:t>Range approx.</a:t>
          </a:r>
          <a:r>
            <a:rPr lang="en-US" sz="900" b="0" i="0" u="none" kern="1200" baseline="0" dirty="0" smtClean="0"/>
            <a:t> 20 – 45 miles</a:t>
          </a:r>
          <a:endParaRPr lang="en-US" sz="900" b="0" i="0" u="none" kern="1200" dirty="0" smtClean="0"/>
        </a:p>
        <a:p>
          <a:pPr lvl="0" algn="ctr" defTabSz="400050">
            <a:lnSpc>
              <a:spcPct val="90000"/>
            </a:lnSpc>
            <a:spcBef>
              <a:spcPct val="0"/>
            </a:spcBef>
            <a:spcAft>
              <a:spcPct val="35000"/>
            </a:spcAft>
          </a:pPr>
          <a:endParaRPr lang="en-US" sz="900" b="0" kern="1200" dirty="0" smtClean="0"/>
        </a:p>
        <a:p>
          <a:pPr lvl="0" algn="ctr" defTabSz="400050" rtl="0">
            <a:lnSpc>
              <a:spcPct val="90000"/>
            </a:lnSpc>
            <a:spcBef>
              <a:spcPct val="0"/>
            </a:spcBef>
            <a:spcAft>
              <a:spcPct val="35000"/>
            </a:spcAft>
          </a:pPr>
          <a:r>
            <a:rPr lang="en-US" sz="900" b="0" i="0" u="none" kern="1200" dirty="0" smtClean="0"/>
            <a:t>500W motor</a:t>
          </a:r>
          <a:endParaRPr lang="en-US" sz="900" b="0" kern="1200" dirty="0"/>
        </a:p>
      </dsp:txBody>
      <dsp:txXfrm>
        <a:off x="2502217" y="2223573"/>
        <a:ext cx="1667454" cy="1667468"/>
      </dsp:txXfrm>
    </dsp:sp>
    <dsp:sp modelId="{3EDBE954-FBA2-44E0-A496-9700DBEE4845}">
      <dsp:nvSpPr>
        <dsp:cNvPr id="0" name=""/>
        <dsp:cNvSpPr/>
      </dsp:nvSpPr>
      <dsp:spPr>
        <a:xfrm rot="27325">
          <a:off x="4171039" y="1548890"/>
          <a:ext cx="296813" cy="351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171040" y="1618744"/>
        <a:ext cx="207769" cy="210626"/>
      </dsp:txXfrm>
    </dsp:sp>
    <dsp:sp modelId="{F9C81862-2753-4823-958C-10925760157D}">
      <dsp:nvSpPr>
        <dsp:cNvPr id="0" name=""/>
        <dsp:cNvSpPr/>
      </dsp:nvSpPr>
      <dsp:spPr>
        <a:xfrm>
          <a:off x="4722251" y="1002952"/>
          <a:ext cx="1460934" cy="1460934"/>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DE89E-8995-480E-808B-A87AEC269600}">
      <dsp:nvSpPr>
        <dsp:cNvPr id="0" name=""/>
        <dsp:cNvSpPr/>
      </dsp:nvSpPr>
      <dsp:spPr>
        <a:xfrm>
          <a:off x="4974483" y="2171700"/>
          <a:ext cx="1460934" cy="14609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0" i="0" u="none" kern="1200" dirty="0" smtClean="0"/>
            <a:t>Top speed of ~25 mph</a:t>
          </a:r>
        </a:p>
        <a:p>
          <a:pPr lvl="0" algn="ctr" defTabSz="488950">
            <a:lnSpc>
              <a:spcPct val="90000"/>
            </a:lnSpc>
            <a:spcBef>
              <a:spcPct val="0"/>
            </a:spcBef>
            <a:spcAft>
              <a:spcPct val="35000"/>
            </a:spcAft>
          </a:pPr>
          <a:endParaRPr lang="en-US" sz="1100" kern="1200" dirty="0" smtClean="0"/>
        </a:p>
        <a:p>
          <a:pPr lvl="0" algn="ctr" defTabSz="488950" rtl="0">
            <a:lnSpc>
              <a:spcPct val="90000"/>
            </a:lnSpc>
            <a:spcBef>
              <a:spcPct val="0"/>
            </a:spcBef>
            <a:spcAft>
              <a:spcPct val="35000"/>
            </a:spcAft>
          </a:pPr>
          <a:r>
            <a:rPr lang="en-US" sz="1100" b="0" i="0" u="none" kern="1200" dirty="0" smtClean="0"/>
            <a:t>Range approx.</a:t>
          </a:r>
          <a:r>
            <a:rPr lang="en-US" sz="1100" b="0" i="0" u="none" kern="1200" baseline="0" dirty="0" smtClean="0"/>
            <a:t> 10 miles</a:t>
          </a:r>
          <a:endParaRPr lang="en-US" sz="1100" b="0" i="0" u="none" kern="1200" dirty="0" smtClean="0"/>
        </a:p>
        <a:p>
          <a:pPr lvl="0" algn="ctr" defTabSz="488950">
            <a:lnSpc>
              <a:spcPct val="90000"/>
            </a:lnSpc>
            <a:spcBef>
              <a:spcPct val="0"/>
            </a:spcBef>
            <a:spcAft>
              <a:spcPct val="35000"/>
            </a:spcAft>
          </a:pPr>
          <a:endParaRPr lang="en-US" sz="1100" kern="1200" dirty="0" smtClean="0"/>
        </a:p>
        <a:p>
          <a:pPr lvl="0" algn="ctr" defTabSz="488950" rtl="0">
            <a:lnSpc>
              <a:spcPct val="90000"/>
            </a:lnSpc>
            <a:spcBef>
              <a:spcPct val="0"/>
            </a:spcBef>
            <a:spcAft>
              <a:spcPct val="35000"/>
            </a:spcAft>
          </a:pPr>
          <a:r>
            <a:rPr lang="en-US" sz="1100" b="0" i="0" u="none" kern="1200" dirty="0" smtClean="0"/>
            <a:t>600W motor</a:t>
          </a:r>
          <a:endParaRPr lang="en-US" sz="1100" kern="1200" dirty="0"/>
        </a:p>
      </dsp:txBody>
      <dsp:txXfrm>
        <a:off x="5017272" y="2214489"/>
        <a:ext cx="1375356" cy="1375356"/>
      </dsp:txXfrm>
    </dsp:sp>
    <dsp:sp modelId="{C6E9DD9C-2BE0-4338-90CD-99108144C497}">
      <dsp:nvSpPr>
        <dsp:cNvPr id="0" name=""/>
        <dsp:cNvSpPr/>
      </dsp:nvSpPr>
      <dsp:spPr>
        <a:xfrm>
          <a:off x="6464595" y="1557898"/>
          <a:ext cx="281408" cy="351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464595" y="1628106"/>
        <a:ext cx="196986" cy="210626"/>
      </dsp:txXfrm>
    </dsp:sp>
    <dsp:sp modelId="{BBEE4529-F97D-4BAA-95FD-C85D51FEBA54}">
      <dsp:nvSpPr>
        <dsp:cNvPr id="0" name=""/>
        <dsp:cNvSpPr/>
      </dsp:nvSpPr>
      <dsp:spPr>
        <a:xfrm>
          <a:off x="6987210" y="1002952"/>
          <a:ext cx="1460934" cy="1460934"/>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427F4-BF7F-4C71-815E-4090C54F022B}">
      <dsp:nvSpPr>
        <dsp:cNvPr id="0" name=""/>
        <dsp:cNvSpPr/>
      </dsp:nvSpPr>
      <dsp:spPr>
        <a:xfrm>
          <a:off x="7201676" y="2171700"/>
          <a:ext cx="1460934" cy="14609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Top speed of ~ 60mph</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1100" kern="1200" dirty="0" smtClean="0"/>
            <a:t>Range approx. 85 miles</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1100" kern="1200" dirty="0" smtClean="0"/>
            <a:t>5,000W motor</a:t>
          </a:r>
          <a:endParaRPr lang="en-US" sz="1100" kern="1200" dirty="0"/>
        </a:p>
      </dsp:txBody>
      <dsp:txXfrm>
        <a:off x="7244465" y="2214489"/>
        <a:ext cx="1375356" cy="1375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052A4-1B8E-4E71-94CE-29CD2EE30F6F}">
      <dsp:nvSpPr>
        <dsp:cNvPr id="0" name=""/>
        <dsp:cNvSpPr/>
      </dsp:nvSpPr>
      <dsp:spPr>
        <a:xfrm>
          <a:off x="2544" y="264011"/>
          <a:ext cx="2553444" cy="1021377"/>
        </a:xfrm>
        <a:prstGeom prst="homePlate">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46673" bIns="9334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rPr>
            <a:t>Bicycle</a:t>
          </a:r>
          <a:endParaRPr lang="en-US" sz="3500" kern="1200" dirty="0">
            <a:solidFill>
              <a:schemeClr val="tx1"/>
            </a:solidFill>
          </a:endParaRPr>
        </a:p>
      </dsp:txBody>
      <dsp:txXfrm>
        <a:off x="2544" y="264011"/>
        <a:ext cx="2298100" cy="1021377"/>
      </dsp:txXfrm>
    </dsp:sp>
    <dsp:sp modelId="{007A49C3-C141-4542-84D1-B969596C5F3D}">
      <dsp:nvSpPr>
        <dsp:cNvPr id="0" name=""/>
        <dsp:cNvSpPr/>
      </dsp:nvSpPr>
      <dsp:spPr>
        <a:xfrm>
          <a:off x="2045300" y="264011"/>
          <a:ext cx="2553444" cy="1021377"/>
        </a:xfrm>
        <a:prstGeom prst="chevron">
          <a:avLst/>
        </a:prstGeom>
        <a:solidFill>
          <a:schemeClr val="accent6">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93345" rIns="46673" bIns="93345" numCol="1" spcCol="1270" anchor="ctr" anchorCtr="0">
          <a:noAutofit/>
        </a:bodyPr>
        <a:lstStyle/>
        <a:p>
          <a:pPr lvl="0" algn="ctr" defTabSz="1555750">
            <a:lnSpc>
              <a:spcPct val="90000"/>
            </a:lnSpc>
            <a:spcBef>
              <a:spcPct val="0"/>
            </a:spcBef>
            <a:spcAft>
              <a:spcPct val="35000"/>
            </a:spcAft>
          </a:pPr>
          <a:r>
            <a:rPr lang="en-US" sz="3500" kern="1200" dirty="0" smtClean="0"/>
            <a:t>E-Bike</a:t>
          </a:r>
          <a:endParaRPr lang="en-US" sz="3500" kern="1200" dirty="0"/>
        </a:p>
      </dsp:txBody>
      <dsp:txXfrm>
        <a:off x="2555989" y="264011"/>
        <a:ext cx="1532067" cy="1021377"/>
      </dsp:txXfrm>
    </dsp:sp>
    <dsp:sp modelId="{D30D3BCC-34DB-4BA3-93A6-97FF80FDF8C5}">
      <dsp:nvSpPr>
        <dsp:cNvPr id="0" name=""/>
        <dsp:cNvSpPr/>
      </dsp:nvSpPr>
      <dsp:spPr>
        <a:xfrm>
          <a:off x="4088055" y="264011"/>
          <a:ext cx="2553444" cy="1021377"/>
        </a:xfrm>
        <a:prstGeom prst="chevron">
          <a:avLst/>
        </a:prstGeom>
        <a:solidFill>
          <a:schemeClr val="accent6">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93345" rIns="46673" bIns="93345" numCol="1" spcCol="1270" anchor="ctr" anchorCtr="0">
          <a:noAutofit/>
        </a:bodyPr>
        <a:lstStyle/>
        <a:p>
          <a:pPr lvl="0" algn="ctr" defTabSz="1555750">
            <a:lnSpc>
              <a:spcPct val="90000"/>
            </a:lnSpc>
            <a:spcBef>
              <a:spcPct val="0"/>
            </a:spcBef>
            <a:spcAft>
              <a:spcPct val="35000"/>
            </a:spcAft>
          </a:pPr>
          <a:r>
            <a:rPr lang="en-US" sz="3500" kern="1200" dirty="0" smtClean="0"/>
            <a:t>E-Bike</a:t>
          </a:r>
          <a:endParaRPr lang="en-US" sz="3500" kern="1200" dirty="0"/>
        </a:p>
      </dsp:txBody>
      <dsp:txXfrm>
        <a:off x="4598744" y="264011"/>
        <a:ext cx="1532067" cy="1021377"/>
      </dsp:txXfrm>
    </dsp:sp>
    <dsp:sp modelId="{1A068D29-5ABD-478D-9484-071DC2B26382}">
      <dsp:nvSpPr>
        <dsp:cNvPr id="0" name=""/>
        <dsp:cNvSpPr/>
      </dsp:nvSpPr>
      <dsp:spPr>
        <a:xfrm>
          <a:off x="6130810" y="264011"/>
          <a:ext cx="2553444" cy="1021377"/>
        </a:xfrm>
        <a:prstGeom prst="chevron">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93345" rIns="46673" bIns="93345" numCol="1" spcCol="1270" anchor="ctr" anchorCtr="0">
          <a:noAutofit/>
        </a:bodyPr>
        <a:lstStyle/>
        <a:p>
          <a:pPr lvl="0" algn="ctr" defTabSz="1555750">
            <a:lnSpc>
              <a:spcPct val="90000"/>
            </a:lnSpc>
            <a:spcBef>
              <a:spcPct val="0"/>
            </a:spcBef>
            <a:spcAft>
              <a:spcPct val="35000"/>
            </a:spcAft>
          </a:pPr>
          <a:r>
            <a:rPr lang="en-US" sz="3500" kern="1200" dirty="0" smtClean="0"/>
            <a:t>Moped</a:t>
          </a:r>
          <a:endParaRPr lang="en-US" sz="3500" kern="1200" dirty="0"/>
        </a:p>
      </dsp:txBody>
      <dsp:txXfrm>
        <a:off x="6641499" y="264011"/>
        <a:ext cx="1532067" cy="10213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89261-806C-484E-A3E4-5596349DBEDC}" type="datetimeFigureOut">
              <a:rPr lang="en-US" smtClean="0"/>
              <a:t>7/28/2022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F816C-690B-491D-9433-5B88A771F522}" type="slidenum">
              <a:rPr lang="en-US" smtClean="0"/>
              <a:t>‹#›</a:t>
            </a:fld>
            <a:endParaRPr lang="en-US"/>
          </a:p>
        </p:txBody>
      </p:sp>
    </p:spTree>
    <p:extLst>
      <p:ext uri="{BB962C8B-B14F-4D97-AF65-F5344CB8AC3E}">
        <p14:creationId xmlns:p14="http://schemas.microsoft.com/office/powerpoint/2010/main" val="75689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nipocketrockets.com/110-cc-pocket-bik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a:t>
            </a:r>
            <a:r>
              <a:rPr lang="en-US" i="1" u="none" baseline="0" dirty="0" smtClean="0"/>
              <a:t>NJDOT Moped Manual, </a:t>
            </a:r>
            <a:r>
              <a:rPr lang="en-US" i="0" u="none" baseline="0" dirty="0" smtClean="0"/>
              <a:t>http://www.state.nj.us/mvc/Vehicle/Mopeds.htm</a:t>
            </a:r>
            <a:r>
              <a:rPr lang="en-US" u="none" baseline="0" dirty="0" smtClean="0"/>
              <a:t>)</a:t>
            </a:r>
            <a:endParaRPr lang="en-US" b="1" dirty="0" smtClean="0"/>
          </a:p>
          <a:p>
            <a:endParaRPr lang="en-US" b="1" dirty="0" smtClean="0"/>
          </a:p>
          <a:p>
            <a:r>
              <a:rPr lang="en-US" b="1" dirty="0" smtClean="0"/>
              <a:t>Throttle Power: </a:t>
            </a:r>
            <a:r>
              <a:rPr lang="en-US" b="0" dirty="0" smtClean="0"/>
              <a:t>refers</a:t>
            </a:r>
            <a:r>
              <a:rPr lang="en-US" b="0" baseline="0" dirty="0" smtClean="0"/>
              <a:t> to the bike operating solely by the engine, without any pedaling.</a:t>
            </a:r>
            <a:endParaRPr lang="en-US" b="1" dirty="0"/>
          </a:p>
        </p:txBody>
      </p:sp>
      <p:sp>
        <p:nvSpPr>
          <p:cNvPr id="4" name="Slide Number Placeholder 3"/>
          <p:cNvSpPr>
            <a:spLocks noGrp="1"/>
          </p:cNvSpPr>
          <p:nvPr>
            <p:ph type="sldNum" sz="quarter" idx="10"/>
          </p:nvPr>
        </p:nvSpPr>
        <p:spPr/>
        <p:txBody>
          <a:bodyPr/>
          <a:lstStyle/>
          <a:p>
            <a:fld id="{6F8F816C-690B-491D-9433-5B88A771F522}" type="slidenum">
              <a:rPr lang="en-US" smtClean="0"/>
              <a:t>4</a:t>
            </a:fld>
            <a:endParaRPr lang="en-US"/>
          </a:p>
        </p:txBody>
      </p:sp>
    </p:spTree>
    <p:extLst>
      <p:ext uri="{BB962C8B-B14F-4D97-AF65-F5344CB8AC3E}">
        <p14:creationId xmlns:p14="http://schemas.microsoft.com/office/powerpoint/2010/main" val="11259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www.wikipedia,org, http://electricbikereview.com/stromer/sport/, http://www.x-tremescooters.com/electric_bicycles/xb562/xb562.html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6F8F816C-690B-491D-9433-5B88A771F522}" type="slidenum">
              <a:rPr lang="en-US" smtClean="0"/>
              <a:t>5</a:t>
            </a:fld>
            <a:endParaRPr lang="en-US"/>
          </a:p>
        </p:txBody>
      </p:sp>
    </p:spTree>
    <p:extLst>
      <p:ext uri="{BB962C8B-B14F-4D97-AF65-F5344CB8AC3E}">
        <p14:creationId xmlns:p14="http://schemas.microsoft.com/office/powerpoint/2010/main" val="282434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(http://www.state.nj.us/mvc/Vehicle/Mopeds.htm)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http://www.x-tremescooters.com/electric_scooters/x600/x600.html</a:t>
            </a:r>
          </a:p>
          <a:p>
            <a:endParaRPr lang="en-US" dirty="0"/>
          </a:p>
        </p:txBody>
      </p:sp>
      <p:sp>
        <p:nvSpPr>
          <p:cNvPr id="4" name="Slide Number Placeholder 3"/>
          <p:cNvSpPr>
            <a:spLocks noGrp="1"/>
          </p:cNvSpPr>
          <p:nvPr>
            <p:ph type="sldNum" sz="quarter" idx="10"/>
          </p:nvPr>
        </p:nvSpPr>
        <p:spPr/>
        <p:txBody>
          <a:bodyPr/>
          <a:lstStyle/>
          <a:p>
            <a:fld id="{6F8F816C-690B-491D-9433-5B88A771F522}" type="slidenum">
              <a:rPr lang="en-US" smtClean="0"/>
              <a:t>6</a:t>
            </a:fld>
            <a:endParaRPr lang="en-US"/>
          </a:p>
        </p:txBody>
      </p:sp>
    </p:spTree>
    <p:extLst>
      <p:ext uri="{BB962C8B-B14F-4D97-AF65-F5344CB8AC3E}">
        <p14:creationId xmlns:p14="http://schemas.microsoft.com/office/powerpoint/2010/main" val="257546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http://www.minipocketrockets.com/110-cc-pocket-bikes/</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6F8F816C-690B-491D-9433-5B88A771F522}" type="slidenum">
              <a:rPr lang="en-US" smtClean="0"/>
              <a:t>7</a:t>
            </a:fld>
            <a:endParaRPr lang="en-US"/>
          </a:p>
        </p:txBody>
      </p:sp>
    </p:spTree>
    <p:extLst>
      <p:ext uri="{BB962C8B-B14F-4D97-AF65-F5344CB8AC3E}">
        <p14:creationId xmlns:p14="http://schemas.microsoft.com/office/powerpoint/2010/main" val="158934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 727</a:t>
            </a:r>
          </a:p>
          <a:p>
            <a:endParaRPr lang="en-US" dirty="0" smtClean="0"/>
          </a:p>
          <a:p>
            <a:r>
              <a:rPr lang="en-US" dirty="0" smtClean="0"/>
              <a:t>http://www.law.cornell.edu/uscode/text/15/2085</a:t>
            </a:r>
            <a:endParaRPr lang="en-US" dirty="0"/>
          </a:p>
        </p:txBody>
      </p:sp>
      <p:sp>
        <p:nvSpPr>
          <p:cNvPr id="4" name="Slide Number Placeholder 3"/>
          <p:cNvSpPr>
            <a:spLocks noGrp="1"/>
          </p:cNvSpPr>
          <p:nvPr>
            <p:ph type="sldNum" sz="quarter" idx="10"/>
          </p:nvPr>
        </p:nvSpPr>
        <p:spPr/>
        <p:txBody>
          <a:bodyPr/>
          <a:lstStyle/>
          <a:p>
            <a:fld id="{6F8F816C-690B-491D-9433-5B88A771F522}" type="slidenum">
              <a:rPr lang="en-US" smtClean="0"/>
              <a:t>8</a:t>
            </a:fld>
            <a:endParaRPr lang="en-US"/>
          </a:p>
        </p:txBody>
      </p:sp>
    </p:spTree>
    <p:extLst>
      <p:ext uri="{BB962C8B-B14F-4D97-AF65-F5344CB8AC3E}">
        <p14:creationId xmlns:p14="http://schemas.microsoft.com/office/powerpoint/2010/main" val="241647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http://www.dmv.state.pa.us/pdotforms/fact_sheets/fs-momo.pdf</a:t>
            </a:r>
            <a:endParaRPr lang="en-US" dirty="0"/>
          </a:p>
        </p:txBody>
      </p:sp>
      <p:sp>
        <p:nvSpPr>
          <p:cNvPr id="4" name="Slide Number Placeholder 3"/>
          <p:cNvSpPr>
            <a:spLocks noGrp="1"/>
          </p:cNvSpPr>
          <p:nvPr>
            <p:ph type="sldNum" sz="quarter" idx="10"/>
          </p:nvPr>
        </p:nvSpPr>
        <p:spPr/>
        <p:txBody>
          <a:bodyPr/>
          <a:lstStyle/>
          <a:p>
            <a:fld id="{6F8F816C-690B-491D-9433-5B88A771F522}" type="slidenum">
              <a:rPr lang="en-US" smtClean="0"/>
              <a:t>9</a:t>
            </a:fld>
            <a:endParaRPr lang="en-US"/>
          </a:p>
        </p:txBody>
      </p:sp>
    </p:spTree>
    <p:extLst>
      <p:ext uri="{BB962C8B-B14F-4D97-AF65-F5344CB8AC3E}">
        <p14:creationId xmlns:p14="http://schemas.microsoft.com/office/powerpoint/2010/main" val="241647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816C-690B-491D-9433-5B88A771F522}" type="slidenum">
              <a:rPr lang="en-US" smtClean="0"/>
              <a:t>10</a:t>
            </a:fld>
            <a:endParaRPr lang="en-US"/>
          </a:p>
        </p:txBody>
      </p:sp>
    </p:spTree>
    <p:extLst>
      <p:ext uri="{BB962C8B-B14F-4D97-AF65-F5344CB8AC3E}">
        <p14:creationId xmlns:p14="http://schemas.microsoft.com/office/powerpoint/2010/main" val="241647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0D037FB-EAB6-455F-8A92-E369F3401EC0}" type="datetimeFigureOut">
              <a:rPr lang="en-US" smtClean="0"/>
              <a:t>7/28/2022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F1AE391-0B52-468D-BA6E-A7026F09436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37FB-EAB6-455F-8A92-E369F3401EC0}"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AE391-0B52-468D-BA6E-A7026F0943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037FB-EAB6-455F-8A92-E369F3401EC0}"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F1AE391-0B52-468D-BA6E-A7026F0943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037FB-EAB6-455F-8A92-E369F3401EC0}"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AE391-0B52-468D-BA6E-A7026F09436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0D037FB-EAB6-455F-8A92-E369F3401EC0}" type="datetimeFigureOut">
              <a:rPr lang="en-US" smtClean="0"/>
              <a:t>7/28/2022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F1AE391-0B52-468D-BA6E-A7026F09436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D037FB-EAB6-455F-8A92-E369F3401EC0}"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AE391-0B52-468D-BA6E-A7026F09436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D037FB-EAB6-455F-8A92-E369F3401EC0}"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AE391-0B52-468D-BA6E-A7026F09436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D037FB-EAB6-455F-8A92-E369F3401EC0}"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AE391-0B52-468D-BA6E-A7026F09436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0D037FB-EAB6-455F-8A92-E369F3401EC0}"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AE391-0B52-468D-BA6E-A7026F0943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037FB-EAB6-455F-8A92-E369F3401EC0}"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F1AE391-0B52-468D-BA6E-A7026F09436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037FB-EAB6-455F-8A92-E369F3401EC0}"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AE391-0B52-468D-BA6E-A7026F09436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0D037FB-EAB6-455F-8A92-E369F3401EC0}" type="datetimeFigureOut">
              <a:rPr lang="en-US" smtClean="0"/>
              <a:t>7/28/2022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F1AE391-0B52-468D-BA6E-A7026F0943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w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w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wmf"/><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1754326"/>
          </a:xfrm>
          <a:prstGeom prst="rect">
            <a:avLst/>
          </a:prstGeom>
          <a:noFill/>
        </p:spPr>
        <p:txBody>
          <a:bodyPr wrap="square" rtlCol="0">
            <a:spAutoFit/>
          </a:bodyPr>
          <a:lstStyle/>
          <a:p>
            <a:r>
              <a:rPr lang="en-US" sz="5400" b="1" dirty="0" smtClean="0"/>
              <a:t>Electric Bicycles in New Jersey</a:t>
            </a:r>
            <a:endParaRPr lang="en-US" sz="5400" b="1" dirty="0"/>
          </a:p>
        </p:txBody>
      </p:sp>
      <p:pic>
        <p:nvPicPr>
          <p:cNvPr id="2050" name="Picture 2" descr="C:\Users\ebharvey\AppData\Local\Microsoft\Windows\Temporary Internet Files\Content.IE5\37H3XCXW\MC9003257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267200"/>
            <a:ext cx="249856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9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1323439"/>
          </a:xfrm>
          <a:prstGeom prst="rect">
            <a:avLst/>
          </a:prstGeom>
          <a:noFill/>
        </p:spPr>
        <p:txBody>
          <a:bodyPr wrap="square" rtlCol="0">
            <a:spAutoFit/>
          </a:bodyPr>
          <a:lstStyle/>
          <a:p>
            <a:r>
              <a:rPr lang="en-US" sz="4000" dirty="0" smtClean="0"/>
              <a:t>Low-Speed Electric Bicycles in Other States</a:t>
            </a:r>
            <a:endParaRPr lang="en-US" sz="4000" dirty="0"/>
          </a:p>
        </p:txBody>
      </p:sp>
      <p:sp>
        <p:nvSpPr>
          <p:cNvPr id="4" name="Rectangle 3"/>
          <p:cNvSpPr/>
          <p:nvPr/>
        </p:nvSpPr>
        <p:spPr>
          <a:xfrm>
            <a:off x="685800" y="2209800"/>
            <a:ext cx="7848600" cy="3693319"/>
          </a:xfrm>
          <a:prstGeom prst="rect">
            <a:avLst/>
          </a:prstGeom>
        </p:spPr>
        <p:txBody>
          <a:bodyPr wrap="square">
            <a:spAutoFit/>
          </a:bodyPr>
          <a:lstStyle/>
          <a:p>
            <a:r>
              <a:rPr lang="en-US" b="1" dirty="0" smtClean="0"/>
              <a:t>Massachusetts: </a:t>
            </a:r>
          </a:p>
          <a:p>
            <a:r>
              <a:rPr lang="en-US" i="1" dirty="0" smtClean="0"/>
              <a:t>Motorized Bicycle: </a:t>
            </a:r>
            <a:r>
              <a:rPr lang="en-US" dirty="0" smtClean="0"/>
              <a:t>a pedal bicycle with an assisting motor, </a:t>
            </a:r>
            <a:r>
              <a:rPr lang="en-US" b="1" dirty="0" smtClean="0"/>
              <a:t>OR</a:t>
            </a:r>
            <a:r>
              <a:rPr lang="en-US" dirty="0" smtClean="0"/>
              <a:t> a non-pedal bicycle with a motor </a:t>
            </a:r>
            <a:r>
              <a:rPr lang="en-US" b="1" dirty="0" smtClean="0"/>
              <a:t>AND </a:t>
            </a:r>
            <a:r>
              <a:rPr lang="en-US" dirty="0" smtClean="0"/>
              <a:t>a cylinder capacity not above 50 CC </a:t>
            </a:r>
            <a:r>
              <a:rPr lang="en-US" b="1" dirty="0" smtClean="0"/>
              <a:t>AND </a:t>
            </a:r>
            <a:r>
              <a:rPr lang="en-US" dirty="0" smtClean="0"/>
              <a:t> an automatic transmission </a:t>
            </a:r>
            <a:r>
              <a:rPr lang="en-US" b="1" dirty="0" smtClean="0"/>
              <a:t>AND </a:t>
            </a:r>
            <a:r>
              <a:rPr lang="en-US" dirty="0" smtClean="0"/>
              <a:t>a max speed of no more than 30 mph.</a:t>
            </a:r>
          </a:p>
          <a:p>
            <a:endParaRPr lang="en-US" i="1" dirty="0"/>
          </a:p>
          <a:p>
            <a:r>
              <a:rPr lang="en-US" dirty="0" smtClean="0"/>
              <a:t>Requirements:</a:t>
            </a:r>
          </a:p>
          <a:p>
            <a:pPr marL="285750" indent="-285750">
              <a:buFont typeface="Wingdings" pitchFamily="2" charset="2"/>
              <a:buChar char="v"/>
            </a:pPr>
            <a:r>
              <a:rPr lang="en-US" dirty="0" smtClean="0"/>
              <a:t>May not be operated over 25 mph</a:t>
            </a:r>
          </a:p>
          <a:p>
            <a:pPr marL="285750" indent="-285750">
              <a:buFont typeface="Wingdings" pitchFamily="2" charset="2"/>
              <a:buChar char="v"/>
            </a:pPr>
            <a:r>
              <a:rPr lang="en-US" dirty="0" smtClean="0"/>
              <a:t>Operator must be at least 16 years old</a:t>
            </a:r>
          </a:p>
          <a:p>
            <a:pPr marL="285750" indent="-285750">
              <a:buFont typeface="Wingdings" pitchFamily="2" charset="2"/>
              <a:buChar char="v"/>
            </a:pPr>
            <a:r>
              <a:rPr lang="en-US" dirty="0" smtClean="0"/>
              <a:t>Must </a:t>
            </a:r>
            <a:r>
              <a:rPr lang="en-US" dirty="0"/>
              <a:t>register </a:t>
            </a:r>
            <a:r>
              <a:rPr lang="en-US" dirty="0" smtClean="0"/>
              <a:t>bicycle and have a driver license or learners permit</a:t>
            </a:r>
          </a:p>
          <a:p>
            <a:pPr marL="285750" indent="-285750">
              <a:buFont typeface="Wingdings" pitchFamily="2" charset="2"/>
              <a:buChar char="v"/>
            </a:pPr>
            <a:r>
              <a:rPr lang="en-US" dirty="0" smtClean="0"/>
              <a:t>May use public roads except limited access or express state highways</a:t>
            </a:r>
          </a:p>
          <a:p>
            <a:pPr marL="285750" indent="-285750">
              <a:buFont typeface="Wingdings" pitchFamily="2" charset="2"/>
              <a:buChar char="v"/>
            </a:pPr>
            <a:r>
              <a:rPr lang="en-US" dirty="0" smtClean="0"/>
              <a:t>Must follow road rules specifically for motorized bicycles</a:t>
            </a:r>
          </a:p>
          <a:p>
            <a:pPr marL="285750" indent="-285750">
              <a:buFont typeface="Wingdings" pitchFamily="2" charset="2"/>
              <a:buChar char="v"/>
            </a:pPr>
            <a:r>
              <a:rPr lang="en-US" dirty="0" smtClean="0"/>
              <a:t>May be operated on bike lanes but not off-street recreational paths</a:t>
            </a:r>
          </a:p>
          <a:p>
            <a:pPr marL="285750" indent="-285750">
              <a:buFont typeface="Wingdings" pitchFamily="2" charset="2"/>
              <a:buChar char="v"/>
            </a:pPr>
            <a:r>
              <a:rPr lang="en-US" dirty="0" smtClean="0"/>
              <a:t>Must wear helmet</a:t>
            </a:r>
          </a:p>
        </p:txBody>
      </p:sp>
      <p:pic>
        <p:nvPicPr>
          <p:cNvPr id="5" name="Picture 2" descr="C:\Users\ebharvey\AppData\Local\Microsoft\Windows\Temporary Internet Files\Content.IE5\37H3XCXW\MC9003257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72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5600"/>
            <a:ext cx="9144000" cy="1054100"/>
          </a:xfrm>
        </p:spPr>
        <p:txBody>
          <a:bodyPr>
            <a:normAutofit/>
          </a:bodyPr>
          <a:lstStyle/>
          <a:p>
            <a:r>
              <a:rPr lang="en-US" dirty="0" smtClean="0">
                <a:solidFill>
                  <a:schemeClr val="tx1"/>
                </a:solidFill>
              </a:rPr>
              <a:t>Problem Statement</a:t>
            </a:r>
            <a:endParaRPr lang="en-US" dirty="0">
              <a:solidFill>
                <a:schemeClr val="tx1"/>
              </a:solidFill>
            </a:endParaRPr>
          </a:p>
        </p:txBody>
      </p:sp>
      <p:sp>
        <p:nvSpPr>
          <p:cNvPr id="3" name="Content Placeholder 2"/>
          <p:cNvSpPr>
            <a:spLocks noGrp="1"/>
          </p:cNvSpPr>
          <p:nvPr>
            <p:ph idx="4294967295"/>
          </p:nvPr>
        </p:nvSpPr>
        <p:spPr>
          <a:xfrm>
            <a:off x="304800" y="1676400"/>
            <a:ext cx="8407400" cy="4406900"/>
          </a:xfrm>
        </p:spPr>
        <p:txBody>
          <a:bodyPr>
            <a:noAutofit/>
          </a:bodyPr>
          <a:lstStyle/>
          <a:p>
            <a:pPr marL="0" indent="0">
              <a:buNone/>
            </a:pPr>
            <a:r>
              <a:rPr lang="en-US" sz="1400" dirty="0" smtClean="0">
                <a:solidFill>
                  <a:schemeClr val="tx1"/>
                </a:solidFill>
              </a:rPr>
              <a:t>Advancements in portable battery technology have enabled bicycle manufacturers to provide electric motors on bicycles that are used to ‘assist’ bicyclists with propulsion. Two types of these bicycles currently exist: </a:t>
            </a:r>
            <a:r>
              <a:rPr lang="en-US" sz="1400" b="1" i="1" dirty="0" smtClean="0">
                <a:solidFill>
                  <a:schemeClr val="tx1"/>
                </a:solidFill>
              </a:rPr>
              <a:t>Pedal-assist electric bicycles</a:t>
            </a:r>
            <a:r>
              <a:rPr lang="en-US" sz="1400" dirty="0" smtClean="0">
                <a:solidFill>
                  <a:schemeClr val="tx1"/>
                </a:solidFill>
              </a:rPr>
              <a:t>, and </a:t>
            </a:r>
            <a:r>
              <a:rPr lang="en-US" sz="1400" b="1" i="1" dirty="0" smtClean="0">
                <a:solidFill>
                  <a:schemeClr val="tx1"/>
                </a:solidFill>
              </a:rPr>
              <a:t>Power-on-demand electric bicycles</a:t>
            </a:r>
            <a:r>
              <a:rPr lang="en-US" sz="1400" dirty="0" smtClean="0">
                <a:solidFill>
                  <a:schemeClr val="tx1"/>
                </a:solidFill>
              </a:rPr>
              <a:t>. The former assists a bicyclist in circumstances where it is desired, such as a steep grade or due to fatigue. These bicycles require constant pedaling by the user for the electric motor to remain engaged. The latter can function in the same way, but the important difference is that it can also operate solely through the power of the motor via the use of a throttle, rendering the pedals useless. </a:t>
            </a:r>
          </a:p>
          <a:p>
            <a:pPr marL="0" indent="0">
              <a:buNone/>
            </a:pPr>
            <a:endParaRPr lang="en-US" sz="1400" dirty="0">
              <a:solidFill>
                <a:schemeClr val="tx1"/>
              </a:solidFill>
            </a:endParaRPr>
          </a:p>
          <a:p>
            <a:pPr marL="0" indent="0">
              <a:buNone/>
            </a:pPr>
            <a:r>
              <a:rPr lang="en-US" sz="1400" dirty="0" smtClean="0">
                <a:solidFill>
                  <a:schemeClr val="tx1"/>
                </a:solidFill>
              </a:rPr>
              <a:t>Bicycles such as these are currently undefined in the NJ Motor Vehicle Code and can be classified as illegal to use on NJ roads in many circumstances. However, electric bicycles are not illegal to sell in NJ due to consumer protection laws. Due to electric </a:t>
            </a:r>
            <a:r>
              <a:rPr lang="en-US" sz="1400" dirty="0">
                <a:solidFill>
                  <a:schemeClr val="tx1"/>
                </a:solidFill>
              </a:rPr>
              <a:t>b</a:t>
            </a:r>
            <a:r>
              <a:rPr lang="en-US" sz="1400" dirty="0" smtClean="0">
                <a:solidFill>
                  <a:schemeClr val="tx1"/>
                </a:solidFill>
              </a:rPr>
              <a:t>icycles’ recent addition to the market and their continued increase in popularity, the need to properly define the broad range of vehicles that constitutes an electric </a:t>
            </a:r>
            <a:r>
              <a:rPr lang="en-US" sz="1400" dirty="0">
                <a:solidFill>
                  <a:schemeClr val="tx1"/>
                </a:solidFill>
              </a:rPr>
              <a:t>b</a:t>
            </a:r>
            <a:r>
              <a:rPr lang="en-US" sz="1400" dirty="0" smtClean="0">
                <a:solidFill>
                  <a:schemeClr val="tx1"/>
                </a:solidFill>
              </a:rPr>
              <a:t>icycle should be a high priority. </a:t>
            </a:r>
            <a:endParaRPr lang="en-US" sz="1400" dirty="0">
              <a:solidFill>
                <a:schemeClr val="tx1"/>
              </a:solidFill>
            </a:endParaRPr>
          </a:p>
        </p:txBody>
      </p:sp>
      <p:pic>
        <p:nvPicPr>
          <p:cNvPr id="4" name="Picture 2" descr="C:\Users\ebharvey\AppData\Local\Microsoft\Windows\Temporary Internet Files\Content.IE5\37H3XCXW\MC9003257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5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707886"/>
          </a:xfrm>
          <a:prstGeom prst="rect">
            <a:avLst/>
          </a:prstGeom>
          <a:noFill/>
        </p:spPr>
        <p:txBody>
          <a:bodyPr wrap="square" rtlCol="0">
            <a:spAutoFit/>
          </a:bodyPr>
          <a:lstStyle/>
          <a:p>
            <a:r>
              <a:rPr lang="en-US" sz="4000" dirty="0" smtClean="0"/>
              <a:t>What are electric bicycles?</a:t>
            </a:r>
            <a:endParaRPr lang="en-US" sz="4000" dirty="0"/>
          </a:p>
        </p:txBody>
      </p:sp>
      <p:sp>
        <p:nvSpPr>
          <p:cNvPr id="3" name="Rectangle 2"/>
          <p:cNvSpPr/>
          <p:nvPr/>
        </p:nvSpPr>
        <p:spPr>
          <a:xfrm>
            <a:off x="685800" y="1752600"/>
            <a:ext cx="7848600" cy="923330"/>
          </a:xfrm>
          <a:prstGeom prst="rect">
            <a:avLst/>
          </a:prstGeom>
        </p:spPr>
        <p:txBody>
          <a:bodyPr wrap="square">
            <a:spAutoFit/>
          </a:bodyPr>
          <a:lstStyle/>
          <a:p>
            <a:pPr marL="285750" indent="-285750">
              <a:buFont typeface="Wingdings" pitchFamily="2" charset="2"/>
              <a:buChar char="v"/>
            </a:pPr>
            <a:r>
              <a:rPr lang="en-US" dirty="0" smtClean="0"/>
              <a:t>Any type of bicycle with an integrated electric motor that can be used for propulsion. In some models, the motor does not work without pedaling, while in others the motor can be used exclusively to power the bicycle.</a:t>
            </a:r>
            <a:endParaRPr lang="en-US" dirty="0"/>
          </a:p>
        </p:txBody>
      </p:sp>
      <p:sp>
        <p:nvSpPr>
          <p:cNvPr id="4" name="Rectangle 3"/>
          <p:cNvSpPr/>
          <p:nvPr/>
        </p:nvSpPr>
        <p:spPr>
          <a:xfrm>
            <a:off x="685800" y="3124200"/>
            <a:ext cx="7848600" cy="369332"/>
          </a:xfrm>
          <a:prstGeom prst="rect">
            <a:avLst/>
          </a:prstGeom>
        </p:spPr>
        <p:txBody>
          <a:bodyPr wrap="square">
            <a:spAutoFit/>
          </a:bodyPr>
          <a:lstStyle/>
          <a:p>
            <a:pPr marL="285750" indent="-285750">
              <a:buFont typeface="Wingdings" pitchFamily="2" charset="2"/>
              <a:buChar char="v"/>
            </a:pPr>
            <a:r>
              <a:rPr lang="en-US" dirty="0" smtClean="0"/>
              <a:t>Top speeds vary, up to over 25 mph.</a:t>
            </a:r>
            <a:endParaRPr lang="en-US" dirty="0"/>
          </a:p>
        </p:txBody>
      </p:sp>
      <p:sp>
        <p:nvSpPr>
          <p:cNvPr id="5" name="Rectangle 4"/>
          <p:cNvSpPr/>
          <p:nvPr/>
        </p:nvSpPr>
        <p:spPr>
          <a:xfrm>
            <a:off x="685800" y="3886200"/>
            <a:ext cx="7848600" cy="646331"/>
          </a:xfrm>
          <a:prstGeom prst="rect">
            <a:avLst/>
          </a:prstGeom>
        </p:spPr>
        <p:txBody>
          <a:bodyPr wrap="square">
            <a:spAutoFit/>
          </a:bodyPr>
          <a:lstStyle/>
          <a:p>
            <a:pPr marL="285750" indent="-285750">
              <a:buFont typeface="Wingdings" pitchFamily="2" charset="2"/>
              <a:buChar char="v"/>
            </a:pPr>
            <a:r>
              <a:rPr lang="en-US" dirty="0" smtClean="0"/>
              <a:t>Local and state laws vary. Some e-bikes are classified as bicycles, some as motorcycles, and some as their own e-bike classification.</a:t>
            </a:r>
            <a:endParaRPr lang="en-US" dirty="0"/>
          </a:p>
        </p:txBody>
      </p:sp>
      <p:pic>
        <p:nvPicPr>
          <p:cNvPr id="6" name="Picture 2" descr="C:\Users\ebharvey\AppData\Local\Microsoft\Windows\Temporary Internet Files\Content.IE5\37H3XCXW\MC9003257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73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707886"/>
          </a:xfrm>
          <a:prstGeom prst="rect">
            <a:avLst/>
          </a:prstGeom>
          <a:noFill/>
        </p:spPr>
        <p:txBody>
          <a:bodyPr wrap="square" rtlCol="0">
            <a:spAutoFit/>
          </a:bodyPr>
          <a:lstStyle/>
          <a:p>
            <a:r>
              <a:rPr lang="en-US" sz="4000" dirty="0" smtClean="0"/>
              <a:t>What are electric bicycles?</a:t>
            </a:r>
            <a:endParaRPr lang="en-US" sz="4000" dirty="0"/>
          </a:p>
        </p:txBody>
      </p:sp>
      <p:sp>
        <p:nvSpPr>
          <p:cNvPr id="3" name="Rectangle 2"/>
          <p:cNvSpPr/>
          <p:nvPr/>
        </p:nvSpPr>
        <p:spPr>
          <a:xfrm>
            <a:off x="685800" y="1752600"/>
            <a:ext cx="7848600" cy="369332"/>
          </a:xfrm>
          <a:prstGeom prst="rect">
            <a:avLst/>
          </a:prstGeom>
        </p:spPr>
        <p:txBody>
          <a:bodyPr wrap="square">
            <a:spAutoFit/>
          </a:bodyPr>
          <a:lstStyle/>
          <a:p>
            <a:r>
              <a:rPr lang="en-US" b="1" dirty="0" smtClean="0"/>
              <a:t>Electric Bicycle Classification</a:t>
            </a:r>
            <a:endParaRPr lang="en-US" b="1" dirty="0"/>
          </a:p>
        </p:txBody>
      </p:sp>
      <p:sp>
        <p:nvSpPr>
          <p:cNvPr id="4" name="Rectangle 3"/>
          <p:cNvSpPr/>
          <p:nvPr/>
        </p:nvSpPr>
        <p:spPr>
          <a:xfrm>
            <a:off x="685800" y="2286000"/>
            <a:ext cx="7848600" cy="2308324"/>
          </a:xfrm>
          <a:prstGeom prst="rect">
            <a:avLst/>
          </a:prstGeom>
        </p:spPr>
        <p:txBody>
          <a:bodyPr wrap="square">
            <a:spAutoFit/>
          </a:bodyPr>
          <a:lstStyle/>
          <a:p>
            <a:r>
              <a:rPr lang="en-US" dirty="0" smtClean="0"/>
              <a:t>Two main types of electric bicycles:</a:t>
            </a:r>
          </a:p>
          <a:p>
            <a:endParaRPr lang="en-US" dirty="0" smtClean="0"/>
          </a:p>
          <a:p>
            <a:pPr marL="285750" indent="-285750">
              <a:buFont typeface="Wingdings" pitchFamily="2" charset="2"/>
              <a:buChar char="v"/>
            </a:pPr>
            <a:r>
              <a:rPr lang="en-US" i="1" dirty="0" smtClean="0"/>
              <a:t>Pedal-assist:</a:t>
            </a:r>
            <a:r>
              <a:rPr lang="en-US" dirty="0" smtClean="0"/>
              <a:t> motor is engaged only by pedaling and supplements the pedaling rider’s efforts</a:t>
            </a:r>
          </a:p>
          <a:p>
            <a:pPr marL="285750" indent="-285750">
              <a:buFont typeface="Wingdings" pitchFamily="2" charset="2"/>
              <a:buChar char="v"/>
            </a:pPr>
            <a:endParaRPr lang="en-US" dirty="0" smtClean="0"/>
          </a:p>
          <a:p>
            <a:pPr marL="285750" indent="-285750">
              <a:buFont typeface="Wingdings" pitchFamily="2" charset="2"/>
              <a:buChar char="v"/>
            </a:pPr>
            <a:r>
              <a:rPr lang="en-US" i="1" dirty="0" smtClean="0"/>
              <a:t>Power-on-demand: </a:t>
            </a:r>
            <a:r>
              <a:rPr lang="en-US" dirty="0" smtClean="0"/>
              <a:t>motor is activated by a throttle</a:t>
            </a:r>
          </a:p>
          <a:p>
            <a:endParaRPr lang="en-US" dirty="0"/>
          </a:p>
          <a:p>
            <a:r>
              <a:rPr lang="en-US" dirty="0"/>
              <a:t>Some e-bicycles have both pedal-assist and power-on-demand </a:t>
            </a:r>
            <a:r>
              <a:rPr lang="en-US" dirty="0" smtClean="0"/>
              <a:t>options</a:t>
            </a:r>
            <a:endParaRPr lang="en-US" dirty="0"/>
          </a:p>
        </p:txBody>
      </p:sp>
      <p:pic>
        <p:nvPicPr>
          <p:cNvPr id="5" name="Picture 2" descr="C:\Users\ebharvey\AppData\Local\Microsoft\Windows\Temporary Internet Files\Content.IE5\37H3XCXW\MC9003257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5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707886"/>
          </a:xfrm>
          <a:prstGeom prst="rect">
            <a:avLst/>
          </a:prstGeom>
          <a:noFill/>
        </p:spPr>
        <p:txBody>
          <a:bodyPr wrap="square" rtlCol="0">
            <a:spAutoFit/>
          </a:bodyPr>
          <a:lstStyle/>
          <a:p>
            <a:r>
              <a:rPr lang="en-US" sz="4000" dirty="0" smtClean="0"/>
              <a:t>Motorized Bicycles Under NJ Law</a:t>
            </a:r>
            <a:endParaRPr lang="en-US" sz="4000" dirty="0"/>
          </a:p>
        </p:txBody>
      </p:sp>
      <p:sp>
        <p:nvSpPr>
          <p:cNvPr id="10" name="Rectangle 9"/>
          <p:cNvSpPr/>
          <p:nvPr/>
        </p:nvSpPr>
        <p:spPr>
          <a:xfrm>
            <a:off x="685800" y="2209800"/>
            <a:ext cx="7848600" cy="2862322"/>
          </a:xfrm>
          <a:prstGeom prst="rect">
            <a:avLst/>
          </a:prstGeom>
        </p:spPr>
        <p:txBody>
          <a:bodyPr wrap="square">
            <a:spAutoFit/>
          </a:bodyPr>
          <a:lstStyle/>
          <a:p>
            <a:r>
              <a:rPr lang="en-US" dirty="0" smtClean="0"/>
              <a:t>A pedal bicycle with a helper motor with cylinder capacity of less than 50 CC </a:t>
            </a:r>
            <a:r>
              <a:rPr lang="en-US" b="1" dirty="0" smtClean="0"/>
              <a:t>AND </a:t>
            </a:r>
            <a:r>
              <a:rPr lang="en-US" dirty="0" smtClean="0"/>
              <a:t>no more than 1.5 brake horsepower</a:t>
            </a:r>
            <a:r>
              <a:rPr lang="en-US" baseline="0" dirty="0" smtClean="0"/>
              <a:t> </a:t>
            </a:r>
            <a:r>
              <a:rPr lang="en-US" b="1" baseline="0" dirty="0" smtClean="0"/>
              <a:t>AND</a:t>
            </a:r>
            <a:r>
              <a:rPr lang="en-US" baseline="0" dirty="0" smtClean="0"/>
              <a:t> has a max speed of no more than 25 mph on the flat</a:t>
            </a:r>
          </a:p>
          <a:p>
            <a:endParaRPr lang="en-US" dirty="0"/>
          </a:p>
          <a:p>
            <a:r>
              <a:rPr lang="en-US" dirty="0"/>
              <a:t>Motorized bicycles/MOPEDs must be titled and registered in New Jersey. Since only MOPEDs approved by the MVC can be registered, and since e-bikes are not approved, they cannot be registered in New Jersey. Effectively, this means that state laws prohibit electric bicycles from being used on public roads. </a:t>
            </a:r>
            <a:endParaRPr lang="en-US" baseline="0" dirty="0" smtClean="0"/>
          </a:p>
          <a:p>
            <a:endParaRPr lang="en-US" dirty="0"/>
          </a:p>
          <a:p>
            <a:r>
              <a:rPr lang="en-US" dirty="0" smtClean="0"/>
              <a:t>Thus, there is a grey area regarding electric bicycles . . .</a:t>
            </a:r>
            <a:endParaRPr lang="en-US" dirty="0"/>
          </a:p>
        </p:txBody>
      </p:sp>
      <p:pic>
        <p:nvPicPr>
          <p:cNvPr id="8" name="Picture 2" descr="C:\Users\ebharvey\AppData\Local\Microsoft\Windows\Temporary Internet Files\Content.IE5\37H3XCXW\MC9003257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53" t="3834" r="1964" b="3648"/>
          <a:stretch/>
        </p:blipFill>
        <p:spPr bwMode="auto">
          <a:xfrm>
            <a:off x="6400800" y="4680237"/>
            <a:ext cx="2743200" cy="149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917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68446112"/>
              </p:ext>
            </p:extLst>
          </p:nvPr>
        </p:nvGraphicFramePr>
        <p:xfrm>
          <a:off x="228600" y="3810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87052241"/>
              </p:ext>
            </p:extLst>
          </p:nvPr>
        </p:nvGraphicFramePr>
        <p:xfrm>
          <a:off x="228600" y="4546600"/>
          <a:ext cx="8686800" cy="154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2" descr="C:\Users\ebharvey\AppData\Local\Microsoft\Windows\Temporary Internet Files\Content.IE5\37H3XCXW\MC900325750[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7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600 Electric Scoote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740" l="0" r="92667"/>
                    </a14:imgEffect>
                  </a14:imgLayer>
                </a14:imgProps>
              </a:ext>
              <a:ext uri="{28A0092B-C50C-407E-A947-70E740481C1C}">
                <a14:useLocalDpi xmlns:a14="http://schemas.microsoft.com/office/drawing/2010/main" val="0"/>
              </a:ext>
            </a:extLst>
          </a:blip>
          <a:srcRect/>
          <a:stretch>
            <a:fillRect/>
          </a:stretch>
        </p:blipFill>
        <p:spPr bwMode="auto">
          <a:xfrm>
            <a:off x="1905001" y="3886200"/>
            <a:ext cx="2083594"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789056"/>
            <a:ext cx="7162800" cy="707886"/>
          </a:xfrm>
          <a:prstGeom prst="rect">
            <a:avLst/>
          </a:prstGeom>
          <a:noFill/>
        </p:spPr>
        <p:txBody>
          <a:bodyPr wrap="square" rtlCol="0">
            <a:spAutoFit/>
          </a:bodyPr>
          <a:lstStyle/>
          <a:p>
            <a:r>
              <a:rPr lang="en-US" sz="4000" dirty="0" smtClean="0"/>
              <a:t>Motorized Scooters Under NJ Law</a:t>
            </a:r>
            <a:endParaRPr lang="en-US" sz="4000" dirty="0"/>
          </a:p>
        </p:txBody>
      </p:sp>
      <p:sp>
        <p:nvSpPr>
          <p:cNvPr id="4" name="Rectangle 3"/>
          <p:cNvSpPr/>
          <p:nvPr/>
        </p:nvSpPr>
        <p:spPr>
          <a:xfrm>
            <a:off x="685800" y="2152471"/>
            <a:ext cx="7848600" cy="1477328"/>
          </a:xfrm>
          <a:prstGeom prst="rect">
            <a:avLst/>
          </a:prstGeom>
        </p:spPr>
        <p:txBody>
          <a:bodyPr wrap="square">
            <a:spAutoFit/>
          </a:bodyPr>
          <a:lstStyle/>
          <a:p>
            <a:r>
              <a:rPr lang="en-US" dirty="0" smtClean="0"/>
              <a:t>A miniature motor vehicle and includes scooters, mini-scooters, motorized skateboards and other vehicles not manufactured in compliance with Federal Motor Vehicle Safety Standards </a:t>
            </a:r>
            <a:r>
              <a:rPr lang="en-US" dirty="0"/>
              <a:t>and which have no permanent Federal Safety Certification stickers affixed to the vehicle by the original </a:t>
            </a:r>
            <a:r>
              <a:rPr lang="en-US" dirty="0" smtClean="0"/>
              <a:t>manufacturer. Illegal to drive on public roads or sidewalks.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29028280"/>
              </p:ext>
            </p:extLst>
          </p:nvPr>
        </p:nvGraphicFramePr>
        <p:xfrm>
          <a:off x="5181600" y="3860800"/>
          <a:ext cx="2971800" cy="15494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tblGrid>
              <a:tr h="572770">
                <a:tc>
                  <a:txBody>
                    <a:bodyPr/>
                    <a:lstStyle/>
                    <a:p>
                      <a:r>
                        <a:rPr lang="en-US" dirty="0" smtClean="0"/>
                        <a:t>Specifications</a:t>
                      </a:r>
                      <a:endParaRPr lang="en-US" dirty="0"/>
                    </a:p>
                  </a:txBody>
                  <a:tcPr anchor="ctr"/>
                </a:tc>
                <a:extLst>
                  <a:ext uri="{0D108BD9-81ED-4DB2-BD59-A6C34878D82A}">
                    <a16:rowId xmlns:a16="http://schemas.microsoft.com/office/drawing/2014/main" val="10000"/>
                  </a:ext>
                </a:extLst>
              </a:tr>
              <a:tr h="351790">
                <a:tc>
                  <a:txBody>
                    <a:bodyPr/>
                    <a:lstStyle/>
                    <a:p>
                      <a:r>
                        <a:rPr lang="en-US" sz="1400" dirty="0" smtClean="0"/>
                        <a:t>Top speed of ~25 mph</a:t>
                      </a:r>
                    </a:p>
                  </a:txBody>
                  <a:tcPr/>
                </a:tc>
                <a:extLst>
                  <a:ext uri="{0D108BD9-81ED-4DB2-BD59-A6C34878D82A}">
                    <a16:rowId xmlns:a16="http://schemas.microsoft.com/office/drawing/2014/main" val="10001"/>
                  </a:ext>
                </a:extLst>
              </a:tr>
              <a:tr h="320040">
                <a:tc>
                  <a:txBody>
                    <a:bodyPr/>
                    <a:lstStyle/>
                    <a:p>
                      <a:r>
                        <a:rPr lang="en-US" sz="1400" dirty="0" smtClean="0"/>
                        <a:t>Range approx.</a:t>
                      </a:r>
                      <a:r>
                        <a:rPr lang="en-US" sz="1400" baseline="0" dirty="0" smtClean="0"/>
                        <a:t> 10 miles</a:t>
                      </a:r>
                      <a:endParaRPr lang="en-US" sz="1400" dirty="0"/>
                    </a:p>
                  </a:txBody>
                  <a:tcPr/>
                </a:tc>
                <a:extLst>
                  <a:ext uri="{0D108BD9-81ED-4DB2-BD59-A6C34878D82A}">
                    <a16:rowId xmlns:a16="http://schemas.microsoft.com/office/drawing/2014/main" val="10002"/>
                  </a:ext>
                </a:extLst>
              </a:tr>
              <a:tr h="259080">
                <a:tc>
                  <a:txBody>
                    <a:bodyPr/>
                    <a:lstStyle/>
                    <a:p>
                      <a:r>
                        <a:rPr lang="en-US" sz="1400" dirty="0" smtClean="0"/>
                        <a:t>600W Motor</a:t>
                      </a:r>
                      <a:endParaRPr lang="en-US" sz="1400" dirty="0"/>
                    </a:p>
                  </a:txBody>
                  <a:tcPr/>
                </a:tc>
                <a:extLst>
                  <a:ext uri="{0D108BD9-81ED-4DB2-BD59-A6C34878D82A}">
                    <a16:rowId xmlns:a16="http://schemas.microsoft.com/office/drawing/2014/main" val="10003"/>
                  </a:ext>
                </a:extLst>
              </a:tr>
            </a:tbl>
          </a:graphicData>
        </a:graphic>
      </p:graphicFrame>
      <p:pic>
        <p:nvPicPr>
          <p:cNvPr id="8" name="Picture 2" descr="C:\Users\ebharvey\AppData\Local\Microsoft\Windows\Temporary Internet Files\Content.IE5\37H3XCXW\MC9003257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1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707886"/>
          </a:xfrm>
          <a:prstGeom prst="rect">
            <a:avLst/>
          </a:prstGeom>
          <a:noFill/>
        </p:spPr>
        <p:txBody>
          <a:bodyPr wrap="square" rtlCol="0">
            <a:spAutoFit/>
          </a:bodyPr>
          <a:lstStyle/>
          <a:p>
            <a:r>
              <a:rPr lang="en-US" sz="4000" dirty="0" smtClean="0"/>
              <a:t>Pocket Bikes Under NJ Law</a:t>
            </a:r>
            <a:endParaRPr lang="en-US" sz="4000" dirty="0"/>
          </a:p>
        </p:txBody>
      </p:sp>
      <p:sp>
        <p:nvSpPr>
          <p:cNvPr id="3" name="Rectangle 2"/>
          <p:cNvSpPr/>
          <p:nvPr/>
        </p:nvSpPr>
        <p:spPr>
          <a:xfrm>
            <a:off x="685800" y="1752600"/>
            <a:ext cx="7848600" cy="3139321"/>
          </a:xfrm>
          <a:prstGeom prst="rect">
            <a:avLst/>
          </a:prstGeom>
        </p:spPr>
        <p:txBody>
          <a:bodyPr wrap="square">
            <a:spAutoFit/>
          </a:bodyPr>
          <a:lstStyle/>
          <a:p>
            <a:r>
              <a:rPr lang="en-US" dirty="0" smtClean="0"/>
              <a:t>Small-scale motorcycles with gasoline engines less than 50 CCs that can reach speeds of 45 mph. Pocket bikes are considered toys. Because pocket bikes cannot be titled, insured or registered they cannot be used on public property. However, municipalities now can designate areas where they can be used. </a:t>
            </a:r>
          </a:p>
          <a:p>
            <a:endParaRPr lang="en-US" dirty="0"/>
          </a:p>
          <a:p>
            <a:pPr marL="285750" indent="-285750">
              <a:buFont typeface="Wingdings" pitchFamily="2" charset="2"/>
              <a:buChar char="v"/>
            </a:pPr>
            <a:r>
              <a:rPr lang="en-US" dirty="0"/>
              <a:t>To operate a pocket bike, you </a:t>
            </a:r>
            <a:r>
              <a:rPr lang="en-US" dirty="0" smtClean="0"/>
              <a:t>must:</a:t>
            </a:r>
            <a:endParaRPr lang="en-US" dirty="0"/>
          </a:p>
          <a:p>
            <a:pPr marL="285750" indent="-285750">
              <a:buFont typeface="Wingdings" pitchFamily="2" charset="2"/>
              <a:buChar char="v"/>
            </a:pPr>
            <a:r>
              <a:rPr lang="en-US" dirty="0" smtClean="0"/>
              <a:t>Be </a:t>
            </a:r>
            <a:r>
              <a:rPr lang="en-US" dirty="0"/>
              <a:t>at least 12 years old</a:t>
            </a:r>
          </a:p>
          <a:p>
            <a:pPr marL="285750" indent="-285750">
              <a:buFont typeface="Wingdings" pitchFamily="2" charset="2"/>
              <a:buChar char="v"/>
            </a:pPr>
            <a:r>
              <a:rPr lang="en-US" dirty="0"/>
              <a:t>Have liability insurance </a:t>
            </a:r>
          </a:p>
          <a:p>
            <a:pPr marL="285750" indent="-285750">
              <a:buFont typeface="Wingdings" pitchFamily="2" charset="2"/>
              <a:buChar char="v"/>
            </a:pPr>
            <a:r>
              <a:rPr lang="en-US" dirty="0"/>
              <a:t>Wear a helmet</a:t>
            </a:r>
          </a:p>
          <a:p>
            <a:pPr marL="285750" indent="-285750">
              <a:buFont typeface="Wingdings" pitchFamily="2" charset="2"/>
              <a:buChar char="v"/>
            </a:pPr>
            <a:r>
              <a:rPr lang="en-US" dirty="0"/>
              <a:t>Register bike with </a:t>
            </a:r>
            <a:r>
              <a:rPr lang="en-US" dirty="0" smtClean="0"/>
              <a:t>municipality</a:t>
            </a:r>
            <a:endParaRPr lang="en-US" dirty="0"/>
          </a:p>
        </p:txBody>
      </p:sp>
      <p:pic>
        <p:nvPicPr>
          <p:cNvPr id="6" name="Picture 2" descr="http://www.minipocketrockets.com/products/super-pocket-bikes-x19-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730" l="0" r="100000"/>
                    </a14:imgEffect>
                  </a14:imgLayer>
                </a14:imgProps>
              </a:ext>
              <a:ext uri="{28A0092B-C50C-407E-A947-70E740481C1C}">
                <a14:useLocalDpi xmlns:a14="http://schemas.microsoft.com/office/drawing/2010/main" val="0"/>
              </a:ext>
            </a:extLst>
          </a:blip>
          <a:srcRect/>
          <a:stretch>
            <a:fillRect/>
          </a:stretch>
        </p:blipFill>
        <p:spPr bwMode="auto">
          <a:xfrm>
            <a:off x="5114020" y="3849687"/>
            <a:ext cx="3431266" cy="2401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bharvey\AppData\Local\Microsoft\Windows\Temporary Internet Files\Content.IE5\37H3XCXW\MC9003257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7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1323439"/>
          </a:xfrm>
          <a:prstGeom prst="rect">
            <a:avLst/>
          </a:prstGeom>
          <a:noFill/>
        </p:spPr>
        <p:txBody>
          <a:bodyPr wrap="square" rtlCol="0">
            <a:spAutoFit/>
          </a:bodyPr>
          <a:lstStyle/>
          <a:p>
            <a:r>
              <a:rPr lang="en-US" sz="4000" dirty="0" smtClean="0"/>
              <a:t>Low-Speed Electric Bicycles Definition Under Federal Law</a:t>
            </a:r>
            <a:endParaRPr lang="en-US" sz="4000" dirty="0"/>
          </a:p>
        </p:txBody>
      </p:sp>
      <p:sp>
        <p:nvSpPr>
          <p:cNvPr id="3" name="Rectangle 2"/>
          <p:cNvSpPr/>
          <p:nvPr/>
        </p:nvSpPr>
        <p:spPr>
          <a:xfrm>
            <a:off x="685800" y="2304871"/>
            <a:ext cx="7848600" cy="3139321"/>
          </a:xfrm>
          <a:prstGeom prst="rect">
            <a:avLst/>
          </a:prstGeom>
        </p:spPr>
        <p:txBody>
          <a:bodyPr wrap="square">
            <a:spAutoFit/>
          </a:bodyPr>
          <a:lstStyle/>
          <a:p>
            <a:r>
              <a:rPr lang="en-US" dirty="0" smtClean="0"/>
              <a:t>Two- or three-wheeled vehicle with pedals </a:t>
            </a:r>
            <a:r>
              <a:rPr lang="en-US" b="1" dirty="0" smtClean="0"/>
              <a:t>AND </a:t>
            </a:r>
            <a:r>
              <a:rPr lang="en-US" dirty="0" smtClean="0"/>
              <a:t>an electric motor with less than 750 watts (1 horsepower) </a:t>
            </a:r>
            <a:r>
              <a:rPr lang="en-US" b="1" dirty="0" smtClean="0"/>
              <a:t>AND </a:t>
            </a:r>
            <a:r>
              <a:rPr lang="en-US" dirty="0" smtClean="0"/>
              <a:t>with a maximum speed of 20 mph when driven by a 170 pound person. Considered a bicycle, not a motor vehicle.</a:t>
            </a:r>
            <a:endParaRPr lang="en-US" dirty="0"/>
          </a:p>
          <a:p>
            <a:endParaRPr lang="en-US" dirty="0" smtClean="0"/>
          </a:p>
          <a:p>
            <a:r>
              <a:rPr lang="en-US" dirty="0" smtClean="0"/>
              <a:t>Commercial </a:t>
            </a:r>
            <a:r>
              <a:rPr lang="en-US" dirty="0"/>
              <a:t>e-bikes that exceed these requirements are considered motor vehicles and must meet additional safety requirements. Does not apply to e-bikes assembled by an individual</a:t>
            </a:r>
            <a:r>
              <a:rPr lang="en-US" dirty="0" smtClean="0"/>
              <a:t>.</a:t>
            </a:r>
          </a:p>
          <a:p>
            <a:endParaRPr lang="en-US" dirty="0"/>
          </a:p>
          <a:p>
            <a:r>
              <a:rPr lang="en-US" dirty="0"/>
              <a:t>Electric bicycles are permitted on federally-funded bicycle or pedestrian paths unless state or local laws prohibit it. The federal definition of an electric bicycle  supersedes state laws that are more stringent</a:t>
            </a:r>
            <a:r>
              <a:rPr lang="en-US" dirty="0" smtClean="0"/>
              <a:t>.</a:t>
            </a:r>
            <a:endParaRPr lang="en-US" dirty="0"/>
          </a:p>
        </p:txBody>
      </p:sp>
      <p:pic>
        <p:nvPicPr>
          <p:cNvPr id="7" name="Picture 2" descr="C:\Users\ebharvey\AppData\Local\Microsoft\Windows\Temporary Internet Files\Content.IE5\37H3XCXW\MC9003257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438400" y="5576808"/>
            <a:ext cx="6413307" cy="995675"/>
            <a:chOff x="1765105" y="5326947"/>
            <a:chExt cx="6997895" cy="1224729"/>
          </a:xfrm>
        </p:grpSpPr>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326947"/>
              <a:ext cx="1828800" cy="122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5329299"/>
              <a:ext cx="1629888" cy="122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ejoebike.net/wp-content/uploads/2012/12/woman-on-electric-bik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329299"/>
              <a:ext cx="1828800" cy="122072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5105" y="5326947"/>
              <a:ext cx="1740094" cy="122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73114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89056"/>
            <a:ext cx="7162800" cy="1323439"/>
          </a:xfrm>
          <a:prstGeom prst="rect">
            <a:avLst/>
          </a:prstGeom>
          <a:noFill/>
        </p:spPr>
        <p:txBody>
          <a:bodyPr wrap="square" rtlCol="0">
            <a:spAutoFit/>
          </a:bodyPr>
          <a:lstStyle/>
          <a:p>
            <a:r>
              <a:rPr lang="en-US" sz="4000" dirty="0" smtClean="0"/>
              <a:t>Low-Speed Electric Bicycles in Other States</a:t>
            </a:r>
            <a:endParaRPr lang="en-US" sz="4000" dirty="0"/>
          </a:p>
        </p:txBody>
      </p:sp>
      <p:sp>
        <p:nvSpPr>
          <p:cNvPr id="8" name="Rectangle 7"/>
          <p:cNvSpPr/>
          <p:nvPr/>
        </p:nvSpPr>
        <p:spPr>
          <a:xfrm>
            <a:off x="685800" y="2540675"/>
            <a:ext cx="7848600" cy="2862322"/>
          </a:xfrm>
          <a:prstGeom prst="rect">
            <a:avLst/>
          </a:prstGeom>
        </p:spPr>
        <p:txBody>
          <a:bodyPr wrap="square">
            <a:spAutoFit/>
          </a:bodyPr>
          <a:lstStyle/>
          <a:p>
            <a:r>
              <a:rPr lang="en-US" b="1" dirty="0"/>
              <a:t>New York</a:t>
            </a:r>
            <a:r>
              <a:rPr lang="en-US" b="1" dirty="0" smtClean="0"/>
              <a:t>:</a:t>
            </a:r>
            <a:endParaRPr lang="en-US" dirty="0" smtClean="0"/>
          </a:p>
          <a:p>
            <a:r>
              <a:rPr lang="en-US" dirty="0" smtClean="0"/>
              <a:t>Cannot register the following, or operate them on sidewalks or public streets:</a:t>
            </a:r>
          </a:p>
          <a:p>
            <a:endParaRPr lang="en-US" dirty="0" smtClean="0"/>
          </a:p>
          <a:p>
            <a:pPr marL="285750" indent="-285750">
              <a:buFont typeface="Wingdings" pitchFamily="2" charset="2"/>
              <a:buChar char="v"/>
            </a:pPr>
            <a:r>
              <a:rPr lang="en-US" dirty="0"/>
              <a:t>Motor-assisted </a:t>
            </a:r>
            <a:r>
              <a:rPr lang="en-US" dirty="0" smtClean="0"/>
              <a:t>bicycle</a:t>
            </a:r>
            <a:r>
              <a:rPr lang="en-US" dirty="0"/>
              <a:t>: a bicycle that has a small motor </a:t>
            </a:r>
            <a:r>
              <a:rPr lang="en-US" dirty="0" smtClean="0"/>
              <a:t>attached</a:t>
            </a:r>
          </a:p>
          <a:p>
            <a:pPr marL="285750" indent="-285750">
              <a:buFont typeface="Wingdings" pitchFamily="2" charset="2"/>
              <a:buChar char="v"/>
            </a:pPr>
            <a:r>
              <a:rPr lang="en-US" dirty="0" smtClean="0"/>
              <a:t>Motorized scooter: a scooter with a motor attached</a:t>
            </a:r>
          </a:p>
          <a:p>
            <a:pPr marL="285750" indent="-285750">
              <a:buFont typeface="Wingdings" pitchFamily="2" charset="2"/>
              <a:buChar char="v"/>
            </a:pPr>
            <a:r>
              <a:rPr lang="en-US" dirty="0" smtClean="0"/>
              <a:t>Mini-bike: a small bike with a motor created for off-road use</a:t>
            </a:r>
          </a:p>
          <a:p>
            <a:pPr marL="285750" indent="-285750">
              <a:buFont typeface="Wingdings" pitchFamily="2" charset="2"/>
              <a:buChar char="v"/>
            </a:pPr>
            <a:r>
              <a:rPr lang="en-US" dirty="0" smtClean="0"/>
              <a:t>Dirt bike: similar to a motorcycle but created for off-road use</a:t>
            </a:r>
          </a:p>
          <a:p>
            <a:pPr marL="285750" indent="-285750">
              <a:buFont typeface="Wingdings" pitchFamily="2" charset="2"/>
              <a:buChar char="v"/>
            </a:pPr>
            <a:endParaRPr lang="en-US" dirty="0" smtClean="0"/>
          </a:p>
          <a:p>
            <a:r>
              <a:rPr lang="en-US" dirty="0" smtClean="0"/>
              <a:t>A MOPED is defined as a low </a:t>
            </a:r>
            <a:r>
              <a:rPr lang="en-US" dirty="0"/>
              <a:t>speed vehicle with 2 or 3 </a:t>
            </a:r>
            <a:r>
              <a:rPr lang="en-US" dirty="0" smtClean="0"/>
              <a:t>wheels – must be registered.</a:t>
            </a:r>
            <a:endParaRPr lang="en-US" dirty="0"/>
          </a:p>
        </p:txBody>
      </p:sp>
      <p:pic>
        <p:nvPicPr>
          <p:cNvPr id="5" name="Picture 2" descr="C:\Users\ebharvey\AppData\Local\Microsoft\Windows\Temporary Internet Files\Content.IE5\37H3XCXW\MC9003257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9942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36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743</TotalTime>
  <Words>1036</Words>
  <Application>Microsoft Office PowerPoint</Application>
  <PresentationFormat>On-screen Show (4:3)</PresentationFormat>
  <Paragraphs>111</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Franklin Gothic Medium</vt:lpstr>
      <vt:lpstr>Wingdings</vt:lpstr>
      <vt:lpstr>Wingdings 2</vt:lpstr>
      <vt:lpstr>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dc:creator>
  <cp:lastModifiedBy>Sophia Pereira</cp:lastModifiedBy>
  <cp:revision>63</cp:revision>
  <dcterms:created xsi:type="dcterms:W3CDTF">2013-05-28T12:28:39Z</dcterms:created>
  <dcterms:modified xsi:type="dcterms:W3CDTF">2022-07-28T17:24:08Z</dcterms:modified>
</cp:coreProperties>
</file>